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256" r:id="rId5"/>
  </p:sldIdLst>
  <p:sldSz cx="15544800" cy="10058400"/>
  <p:notesSz cx="9296400" cy="147828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9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9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9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9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>
          <p15:clr>
            <a:srgbClr val="A4A3A4"/>
          </p15:clr>
        </p15:guide>
        <p15:guide id="2" pos="4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17" autoAdjust="0"/>
    <p:restoredTop sz="99651" autoAdjust="0"/>
  </p:normalViewPr>
  <p:slideViewPr>
    <p:cSldViewPr>
      <p:cViewPr varScale="1">
        <p:scale>
          <a:sx n="56" d="100"/>
          <a:sy n="56" d="100"/>
        </p:scale>
        <p:origin x="774" y="78"/>
      </p:cViewPr>
      <p:guideLst>
        <p:guide orient="horz" pos="3168"/>
        <p:guide pos="4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27488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63" tIns="46881" rIns="93763" bIns="46881" numCol="1" anchor="t" anchorCtr="0" compatLnSpc="1">
            <a:prstTxWarp prst="textNoShape">
              <a:avLst/>
            </a:prstTxWarp>
          </a:bodyPr>
          <a:lstStyle>
            <a:lvl1pPr algn="l" defTabSz="938213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67325" y="0"/>
            <a:ext cx="4027488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63" tIns="46881" rIns="93763" bIns="46881" numCol="1" anchor="t" anchorCtr="0" compatLnSpc="1">
            <a:prstTxWarp prst="textNoShape">
              <a:avLst/>
            </a:prstTxWarp>
          </a:bodyPr>
          <a:lstStyle>
            <a:lvl1pPr algn="r" defTabSz="938213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14041438"/>
            <a:ext cx="4027488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63" tIns="46881" rIns="93763" bIns="46881" numCol="1" anchor="b" anchorCtr="0" compatLnSpc="1">
            <a:prstTxWarp prst="textNoShape">
              <a:avLst/>
            </a:prstTxWarp>
          </a:bodyPr>
          <a:lstStyle>
            <a:lvl1pPr algn="l" defTabSz="938213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67325" y="14041438"/>
            <a:ext cx="4027488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63" tIns="46881" rIns="93763" bIns="46881" numCol="1" anchor="b" anchorCtr="0" compatLnSpc="1">
            <a:prstTxWarp prst="textNoShape">
              <a:avLst/>
            </a:prstTxWarp>
          </a:bodyPr>
          <a:lstStyle>
            <a:lvl1pPr algn="r" defTabSz="938213">
              <a:defRPr sz="1200" smtClean="0"/>
            </a:lvl1pPr>
          </a:lstStyle>
          <a:p>
            <a:pPr>
              <a:defRPr/>
            </a:pPr>
            <a:fld id="{2E5E5A8B-C545-41B5-A20C-BF021AE4AD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3485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27488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63" tIns="46881" rIns="93763" bIns="46881" numCol="1" anchor="t" anchorCtr="0" compatLnSpc="1">
            <a:prstTxWarp prst="textNoShape">
              <a:avLst/>
            </a:prstTxWarp>
          </a:bodyPr>
          <a:lstStyle>
            <a:lvl1pPr algn="l" defTabSz="938213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67325" y="0"/>
            <a:ext cx="4027488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63" tIns="46881" rIns="93763" bIns="46881" numCol="1" anchor="t" anchorCtr="0" compatLnSpc="1">
            <a:prstTxWarp prst="textNoShape">
              <a:avLst/>
            </a:prstTxWarp>
          </a:bodyPr>
          <a:lstStyle>
            <a:lvl1pPr algn="r" defTabSz="938213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63538" y="1108075"/>
            <a:ext cx="8569325" cy="55451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0275" y="7023100"/>
            <a:ext cx="7435850" cy="665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63" tIns="46881" rIns="93763" bIns="4688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14041438"/>
            <a:ext cx="4027488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63" tIns="46881" rIns="93763" bIns="46881" numCol="1" anchor="b" anchorCtr="0" compatLnSpc="1">
            <a:prstTxWarp prst="textNoShape">
              <a:avLst/>
            </a:prstTxWarp>
          </a:bodyPr>
          <a:lstStyle>
            <a:lvl1pPr algn="l" defTabSz="938213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67325" y="14041438"/>
            <a:ext cx="4027488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63" tIns="46881" rIns="93763" bIns="46881" numCol="1" anchor="b" anchorCtr="0" compatLnSpc="1">
            <a:prstTxWarp prst="textNoShape">
              <a:avLst/>
            </a:prstTxWarp>
          </a:bodyPr>
          <a:lstStyle>
            <a:lvl1pPr algn="r" defTabSz="938213">
              <a:defRPr sz="1200" smtClean="0"/>
            </a:lvl1pPr>
          </a:lstStyle>
          <a:p>
            <a:pPr>
              <a:defRPr/>
            </a:pPr>
            <a:fld id="{A728B42E-F992-4445-94E8-BE1497D18E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1786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C40F071-136A-4D09-B67C-9CDE811A7DD8}" type="slidenum">
              <a:rPr lang="en-US"/>
              <a:pPr/>
              <a:t>1</a:t>
            </a:fld>
            <a:endParaRPr lang="en-US"/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65225" y="3124200"/>
            <a:ext cx="13214350" cy="21558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32038" y="5699125"/>
            <a:ext cx="10880725" cy="25717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3AD062-858B-4EF1-92FB-609AE32DE7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5FEB4E-FC6B-485A-B1FB-9E3F308D6A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269663" y="403225"/>
            <a:ext cx="3497262" cy="85820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7875" y="403225"/>
            <a:ext cx="10339388" cy="85820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FA80E0-D75D-4DE1-9130-9D6619EC19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B68EBC-C1EC-43B7-A5EF-098A3C58BB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725" y="6462713"/>
            <a:ext cx="13212763" cy="19986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8725" y="4262438"/>
            <a:ext cx="13212763" cy="22002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C077F0-60E2-4187-ADDA-0D5D5D5909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7875" y="2346325"/>
            <a:ext cx="6918325" cy="6638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48600" y="2346325"/>
            <a:ext cx="6918325" cy="6638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85554E-EB8C-48CE-8CBD-847F1D15DC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7875" y="2251075"/>
            <a:ext cx="6867525" cy="9382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7875" y="3189288"/>
            <a:ext cx="6867525" cy="57959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96225" y="2251075"/>
            <a:ext cx="6870700" cy="9382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96225" y="3189288"/>
            <a:ext cx="6870700" cy="57959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77506F-B5C0-4722-B808-1D74270FCE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539C49-9EA0-4470-BFCB-F76FD1581E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2746A8-364E-45F1-B403-B906A4D02E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875" y="400050"/>
            <a:ext cx="5113338" cy="17049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76950" y="400050"/>
            <a:ext cx="8689975" cy="85852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875" y="2105025"/>
            <a:ext cx="5113338" cy="68802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F72E50-DD90-417A-A92B-BDAD50E669B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6413" y="7040563"/>
            <a:ext cx="9328150" cy="8318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6413" y="898525"/>
            <a:ext cx="9328150" cy="60356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6413" y="7872413"/>
            <a:ext cx="9328150" cy="11795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2ECAD9-9BEA-4C63-9B3C-6FEF5E4D3A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77875" y="403225"/>
            <a:ext cx="1398905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46250" tIns="73125" rIns="146250" bIns="7312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7875" y="2346325"/>
            <a:ext cx="13989050" cy="663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46250" tIns="73125" rIns="146250" bIns="731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77875" y="9159875"/>
            <a:ext cx="3624263" cy="69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6250" tIns="73125" rIns="146250" bIns="73125" numCol="1" anchor="t" anchorCtr="0" compatLnSpc="1">
            <a:prstTxWarp prst="textNoShape">
              <a:avLst/>
            </a:prstTxWarp>
          </a:bodyPr>
          <a:lstStyle>
            <a:lvl1pPr algn="l">
              <a:defRPr sz="22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13363" y="9159875"/>
            <a:ext cx="4918075" cy="69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6250" tIns="73125" rIns="146250" bIns="73125" numCol="1" anchor="t" anchorCtr="0" compatLnSpc="1">
            <a:prstTxWarp prst="textNoShape">
              <a:avLst/>
            </a:prstTxWarp>
          </a:bodyPr>
          <a:lstStyle>
            <a:lvl1pPr>
              <a:defRPr sz="22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142663" y="9159875"/>
            <a:ext cx="3624262" cy="69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6250" tIns="73125" rIns="146250" bIns="73125" numCol="1" anchor="t" anchorCtr="0" compatLnSpc="1">
            <a:prstTxWarp prst="textNoShape">
              <a:avLst/>
            </a:prstTxWarp>
          </a:bodyPr>
          <a:lstStyle>
            <a:lvl1pPr algn="r">
              <a:defRPr sz="2200"/>
            </a:lvl1pPr>
          </a:lstStyle>
          <a:p>
            <a:fld id="{DE1E18C1-07E3-4043-B872-3C9F2E9EB04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4620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4620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2"/>
          </a:solidFill>
          <a:latin typeface="Arial" charset="0"/>
        </a:defRPr>
      </a:lvl2pPr>
      <a:lvl3pPr algn="ctr" defTabSz="14620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2"/>
          </a:solidFill>
          <a:latin typeface="Arial" charset="0"/>
        </a:defRPr>
      </a:lvl3pPr>
      <a:lvl4pPr algn="ctr" defTabSz="14620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2"/>
          </a:solidFill>
          <a:latin typeface="Arial" charset="0"/>
        </a:defRPr>
      </a:lvl4pPr>
      <a:lvl5pPr algn="ctr" defTabSz="14620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2"/>
          </a:solidFill>
          <a:latin typeface="Arial" charset="0"/>
        </a:defRPr>
      </a:lvl5pPr>
      <a:lvl6pPr marL="457200" algn="ctr" defTabSz="1462088" rtl="0" fontAlgn="base">
        <a:spcBef>
          <a:spcPct val="0"/>
        </a:spcBef>
        <a:spcAft>
          <a:spcPct val="0"/>
        </a:spcAft>
        <a:defRPr sz="7000">
          <a:solidFill>
            <a:schemeClr val="tx2"/>
          </a:solidFill>
          <a:latin typeface="Arial" charset="0"/>
        </a:defRPr>
      </a:lvl6pPr>
      <a:lvl7pPr marL="914400" algn="ctr" defTabSz="1462088" rtl="0" fontAlgn="base">
        <a:spcBef>
          <a:spcPct val="0"/>
        </a:spcBef>
        <a:spcAft>
          <a:spcPct val="0"/>
        </a:spcAft>
        <a:defRPr sz="7000">
          <a:solidFill>
            <a:schemeClr val="tx2"/>
          </a:solidFill>
          <a:latin typeface="Arial" charset="0"/>
        </a:defRPr>
      </a:lvl7pPr>
      <a:lvl8pPr marL="1371600" algn="ctr" defTabSz="1462088" rtl="0" fontAlgn="base">
        <a:spcBef>
          <a:spcPct val="0"/>
        </a:spcBef>
        <a:spcAft>
          <a:spcPct val="0"/>
        </a:spcAft>
        <a:defRPr sz="7000">
          <a:solidFill>
            <a:schemeClr val="tx2"/>
          </a:solidFill>
          <a:latin typeface="Arial" charset="0"/>
        </a:defRPr>
      </a:lvl8pPr>
      <a:lvl9pPr marL="1828800" algn="ctr" defTabSz="1462088" rtl="0" fontAlgn="base">
        <a:spcBef>
          <a:spcPct val="0"/>
        </a:spcBef>
        <a:spcAft>
          <a:spcPct val="0"/>
        </a:spcAft>
        <a:defRPr sz="7000">
          <a:solidFill>
            <a:schemeClr val="tx2"/>
          </a:solidFill>
          <a:latin typeface="Arial" charset="0"/>
        </a:defRPr>
      </a:lvl9pPr>
    </p:titleStyle>
    <p:bodyStyle>
      <a:lvl1pPr marL="549275" indent="-549275" algn="l" defTabSz="1462088" rtl="0" eaLnBrk="0" fontAlgn="base" hangingPunct="0">
        <a:spcBef>
          <a:spcPct val="20000"/>
        </a:spcBef>
        <a:spcAft>
          <a:spcPct val="0"/>
        </a:spcAft>
        <a:buChar char="•"/>
        <a:defRPr sz="5000">
          <a:solidFill>
            <a:schemeClr val="tx1"/>
          </a:solidFill>
          <a:latin typeface="+mn-lt"/>
          <a:ea typeface="+mn-ea"/>
          <a:cs typeface="+mn-cs"/>
        </a:defRPr>
      </a:lvl1pPr>
      <a:lvl2pPr marL="1187450" indent="-455613" algn="l" defTabSz="1462088" rtl="0" eaLnBrk="0" fontAlgn="base" hangingPunct="0">
        <a:spcBef>
          <a:spcPct val="20000"/>
        </a:spcBef>
        <a:spcAft>
          <a:spcPct val="0"/>
        </a:spcAft>
        <a:buChar char="–"/>
        <a:defRPr sz="4400">
          <a:solidFill>
            <a:schemeClr val="tx1"/>
          </a:solidFill>
          <a:latin typeface="+mn-lt"/>
        </a:defRPr>
      </a:lvl2pPr>
      <a:lvl3pPr marL="1828800" indent="-366713" algn="l" defTabSz="1462088" rtl="0" eaLnBrk="0" fontAlgn="base" hangingPunct="0">
        <a:spcBef>
          <a:spcPct val="20000"/>
        </a:spcBef>
        <a:spcAft>
          <a:spcPct val="0"/>
        </a:spcAft>
        <a:buChar char="•"/>
        <a:defRPr sz="3800">
          <a:solidFill>
            <a:schemeClr val="tx1"/>
          </a:solidFill>
          <a:latin typeface="+mn-lt"/>
        </a:defRPr>
      </a:lvl3pPr>
      <a:lvl4pPr marL="2560638" indent="-368300" algn="l" defTabSz="1462088" rtl="0" eaLnBrk="0" fontAlgn="base" hangingPunct="0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</a:defRPr>
      </a:lvl4pPr>
      <a:lvl5pPr marL="3290888" indent="-365125" algn="l" defTabSz="1462088" rtl="0" eaLnBrk="0" fontAlgn="base" hangingPunct="0">
        <a:spcBef>
          <a:spcPct val="20000"/>
        </a:spcBef>
        <a:spcAft>
          <a:spcPct val="0"/>
        </a:spcAft>
        <a:buChar char="»"/>
        <a:defRPr sz="3200">
          <a:solidFill>
            <a:schemeClr val="tx1"/>
          </a:solidFill>
          <a:latin typeface="+mn-lt"/>
        </a:defRPr>
      </a:lvl5pPr>
      <a:lvl6pPr marL="3748088" indent="-365125" algn="l" defTabSz="1462088" rtl="0" fontAlgn="base">
        <a:spcBef>
          <a:spcPct val="20000"/>
        </a:spcBef>
        <a:spcAft>
          <a:spcPct val="0"/>
        </a:spcAft>
        <a:buChar char="»"/>
        <a:defRPr sz="3200">
          <a:solidFill>
            <a:schemeClr val="tx1"/>
          </a:solidFill>
          <a:latin typeface="+mn-lt"/>
        </a:defRPr>
      </a:lvl6pPr>
      <a:lvl7pPr marL="4205288" indent="-365125" algn="l" defTabSz="1462088" rtl="0" fontAlgn="base">
        <a:spcBef>
          <a:spcPct val="20000"/>
        </a:spcBef>
        <a:spcAft>
          <a:spcPct val="0"/>
        </a:spcAft>
        <a:buChar char="»"/>
        <a:defRPr sz="3200">
          <a:solidFill>
            <a:schemeClr val="tx1"/>
          </a:solidFill>
          <a:latin typeface="+mn-lt"/>
        </a:defRPr>
      </a:lvl7pPr>
      <a:lvl8pPr marL="4662488" indent="-365125" algn="l" defTabSz="1462088" rtl="0" fontAlgn="base">
        <a:spcBef>
          <a:spcPct val="20000"/>
        </a:spcBef>
        <a:spcAft>
          <a:spcPct val="0"/>
        </a:spcAft>
        <a:buChar char="»"/>
        <a:defRPr sz="3200">
          <a:solidFill>
            <a:schemeClr val="tx1"/>
          </a:solidFill>
          <a:latin typeface="+mn-lt"/>
        </a:defRPr>
      </a:lvl8pPr>
      <a:lvl9pPr marL="5119688" indent="-365125" algn="l" defTabSz="1462088" rtl="0" fontAlgn="base">
        <a:spcBef>
          <a:spcPct val="20000"/>
        </a:spcBef>
        <a:spcAft>
          <a:spcPct val="0"/>
        </a:spcAft>
        <a:buChar char="»"/>
        <a:defRPr sz="3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D6F9794-9C61-46A0-9DE5-B94169F048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026668" y="2163173"/>
            <a:ext cx="7809524" cy="540952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B3C6D98-C334-46A3-BF02-6AA57D0170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876877" y="1572696"/>
            <a:ext cx="6733333" cy="551428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3930D06-9AB2-470C-A35C-CF30F8420DFC}"/>
              </a:ext>
            </a:extLst>
          </p:cNvPr>
          <p:cNvSpPr/>
          <p:nvPr/>
        </p:nvSpPr>
        <p:spPr bwMode="auto">
          <a:xfrm>
            <a:off x="76200" y="80104"/>
            <a:ext cx="15392400" cy="989819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14620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9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AC73F8-6A5B-490E-B19F-87B427251CE8}"/>
              </a:ext>
            </a:extLst>
          </p:cNvPr>
          <p:cNvSpPr txBox="1"/>
          <p:nvPr/>
        </p:nvSpPr>
        <p:spPr>
          <a:xfrm>
            <a:off x="784224" y="7602757"/>
            <a:ext cx="44688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/>
              <a:t>Figure 1: Downhole P-wave travel times (red diamonds) and S-wave travel times (blue diamonds). The inverse slope of straight lines fit to the travel times (using linear regression) that represent velocity.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B57172C-C36D-4DD0-93FA-F844729EBE57}"/>
              </a:ext>
            </a:extLst>
          </p:cNvPr>
          <p:cNvSpPr txBox="1"/>
          <p:nvPr/>
        </p:nvSpPr>
        <p:spPr>
          <a:xfrm>
            <a:off x="5992812" y="7603146"/>
            <a:ext cx="43434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/>
              <a:t>Figure 2: Downhole P-wave velocities (red diamonds) and S-wave velocities (blue diamonds). Solid lines represent layered velocities determined by linear regression. Dashed Lines represent interval velocities.  </a:t>
            </a:r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1A7B75E7-ED0E-4B1B-94B4-21B8F39B0CD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34660" y="187964"/>
            <a:ext cx="1559749" cy="317949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560BF288-CB11-4C78-93FE-80E2405E11B1}"/>
              </a:ext>
            </a:extLst>
          </p:cNvPr>
          <p:cNvSpPr txBox="1"/>
          <p:nvPr/>
        </p:nvSpPr>
        <p:spPr>
          <a:xfrm>
            <a:off x="76200" y="130865"/>
            <a:ext cx="18261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u="sng" dirty="0">
                <a:solidFill>
                  <a:srgbClr val="8C2004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Downhole Seismic</a:t>
            </a:r>
            <a:endParaRPr lang="en-US" sz="1400" u="sng" dirty="0"/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FFBC12DD-D9C5-4F05-B520-C75BC4430E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4615200"/>
              </p:ext>
            </p:extLst>
          </p:nvPr>
        </p:nvGraphicFramePr>
        <p:xfrm>
          <a:off x="11210039" y="1464325"/>
          <a:ext cx="3425023" cy="6722108"/>
        </p:xfrm>
        <a:graphic>
          <a:graphicData uri="http://schemas.openxmlformats.org/drawingml/2006/table">
            <a:tbl>
              <a:tblPr/>
              <a:tblGrid>
                <a:gridCol w="685516">
                  <a:extLst>
                    <a:ext uri="{9D8B030D-6E8A-4147-A177-3AD203B41FA5}">
                      <a16:colId xmlns:a16="http://schemas.microsoft.com/office/drawing/2014/main" val="2556850028"/>
                    </a:ext>
                  </a:extLst>
                </a:gridCol>
                <a:gridCol w="685516">
                  <a:extLst>
                    <a:ext uri="{9D8B030D-6E8A-4147-A177-3AD203B41FA5}">
                      <a16:colId xmlns:a16="http://schemas.microsoft.com/office/drawing/2014/main" val="3268267300"/>
                    </a:ext>
                  </a:extLst>
                </a:gridCol>
                <a:gridCol w="685516">
                  <a:extLst>
                    <a:ext uri="{9D8B030D-6E8A-4147-A177-3AD203B41FA5}">
                      <a16:colId xmlns:a16="http://schemas.microsoft.com/office/drawing/2014/main" val="2305360801"/>
                    </a:ext>
                  </a:extLst>
                </a:gridCol>
                <a:gridCol w="685516">
                  <a:extLst>
                    <a:ext uri="{9D8B030D-6E8A-4147-A177-3AD203B41FA5}">
                      <a16:colId xmlns:a16="http://schemas.microsoft.com/office/drawing/2014/main" val="842532729"/>
                    </a:ext>
                  </a:extLst>
                </a:gridCol>
                <a:gridCol w="682959">
                  <a:extLst>
                    <a:ext uri="{9D8B030D-6E8A-4147-A177-3AD203B41FA5}">
                      <a16:colId xmlns:a16="http://schemas.microsoft.com/office/drawing/2014/main" val="2977190927"/>
                    </a:ext>
                  </a:extLst>
                </a:gridCol>
              </a:tblGrid>
              <a:tr h="153359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DEPTH</a:t>
                      </a:r>
                      <a:b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(FT)</a:t>
                      </a:r>
                    </a:p>
                  </a:txBody>
                  <a:tcPr marL="7668" marR="7668" marT="76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INTERVAL VELOCITIES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LAYER VELOCITIES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2580047"/>
                  </a:ext>
                </a:extLst>
              </a:tr>
              <a:tr h="29905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Vp</a:t>
                      </a:r>
                      <a:b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(ft/sec)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Vs</a:t>
                      </a:r>
                      <a:b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(ft/sec)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Vp</a:t>
                      </a:r>
                      <a:b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(ft/sec)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Vs</a:t>
                      </a:r>
                      <a:b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(ft/sec)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8584149"/>
                  </a:ext>
                </a:extLst>
              </a:tr>
              <a:tr h="1533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7668" marR="7668" marT="76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749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366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2915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961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5048923"/>
                  </a:ext>
                </a:extLst>
              </a:tr>
              <a:tr h="1533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7668" marR="7668" marT="76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2239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910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2915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961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797978"/>
                  </a:ext>
                </a:extLst>
              </a:tr>
              <a:tr h="1533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7668" marR="7668" marT="76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2653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1024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2915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961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2626769"/>
                  </a:ext>
                </a:extLst>
              </a:tr>
              <a:tr h="1533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7668" marR="7668" marT="76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2900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1091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2915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961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0433472"/>
                  </a:ext>
                </a:extLst>
              </a:tr>
              <a:tr h="1533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7668" marR="7668" marT="76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3044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1130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2915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961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0791916"/>
                  </a:ext>
                </a:extLst>
              </a:tr>
              <a:tr h="1533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</a:t>
                      </a:r>
                    </a:p>
                  </a:txBody>
                  <a:tcPr marL="7668" marR="7668" marT="76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3130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1154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2915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961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7197780"/>
                  </a:ext>
                </a:extLst>
              </a:tr>
              <a:tr h="1533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</a:t>
                      </a:r>
                    </a:p>
                  </a:txBody>
                  <a:tcPr marL="7668" marR="7668" marT="76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3184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650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2915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961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0248374"/>
                  </a:ext>
                </a:extLst>
              </a:tr>
              <a:tr h="1533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</a:t>
                      </a:r>
                    </a:p>
                  </a:txBody>
                  <a:tcPr marL="7668" marR="7668" marT="76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3220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735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2915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961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0045035"/>
                  </a:ext>
                </a:extLst>
              </a:tr>
              <a:tr h="1533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</a:t>
                      </a:r>
                    </a:p>
                  </a:txBody>
                  <a:tcPr marL="7668" marR="7668" marT="76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3244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898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3227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795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8230633"/>
                  </a:ext>
                </a:extLst>
              </a:tr>
              <a:tr h="1533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</a:t>
                      </a:r>
                    </a:p>
                  </a:txBody>
                  <a:tcPr marL="7668" marR="7668" marT="76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3262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901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3227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795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1170769"/>
                  </a:ext>
                </a:extLst>
              </a:tr>
              <a:tr h="1533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</a:t>
                      </a:r>
                    </a:p>
                  </a:txBody>
                  <a:tcPr marL="7668" marR="7668" marT="76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3274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903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3227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795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7388809"/>
                  </a:ext>
                </a:extLst>
              </a:tr>
              <a:tr h="1533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</a:t>
                      </a:r>
                    </a:p>
                  </a:txBody>
                  <a:tcPr marL="7668" marR="7668" marT="76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3284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904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3227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795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8241693"/>
                  </a:ext>
                </a:extLst>
              </a:tr>
              <a:tr h="1533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</a:t>
                      </a:r>
                    </a:p>
                  </a:txBody>
                  <a:tcPr marL="7668" marR="7668" marT="76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3291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536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3227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795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8095715"/>
                  </a:ext>
                </a:extLst>
              </a:tr>
              <a:tr h="1533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</a:t>
                      </a:r>
                    </a:p>
                  </a:txBody>
                  <a:tcPr marL="7668" marR="7668" marT="76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2889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449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3227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795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1800857"/>
                  </a:ext>
                </a:extLst>
              </a:tr>
              <a:tr h="1533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</a:t>
                      </a:r>
                    </a:p>
                  </a:txBody>
                  <a:tcPr marL="7668" marR="7668" marT="76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3236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945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3546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2079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4217182"/>
                  </a:ext>
                </a:extLst>
              </a:tr>
              <a:tr h="1533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</a:t>
                      </a:r>
                    </a:p>
                  </a:txBody>
                  <a:tcPr marL="7668" marR="7668" marT="76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3240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1703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3546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2079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1400966"/>
                  </a:ext>
                </a:extLst>
              </a:tr>
              <a:tr h="1533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</a:t>
                      </a:r>
                    </a:p>
                  </a:txBody>
                  <a:tcPr marL="7668" marR="7668" marT="76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3243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1912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3546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2079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1683615"/>
                  </a:ext>
                </a:extLst>
              </a:tr>
              <a:tr h="1533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</a:t>
                      </a:r>
                    </a:p>
                  </a:txBody>
                  <a:tcPr marL="7668" marR="7668" marT="76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3245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1916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3546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2079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5804297"/>
                  </a:ext>
                </a:extLst>
              </a:tr>
              <a:tr h="1533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</a:t>
                      </a:r>
                    </a:p>
                  </a:txBody>
                  <a:tcPr marL="7668" marR="7668" marT="76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3247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1920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3546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2079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0872434"/>
                  </a:ext>
                </a:extLst>
              </a:tr>
              <a:tr h="1533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63</a:t>
                      </a:r>
                    </a:p>
                  </a:txBody>
                  <a:tcPr marL="7668" marR="7668" marT="76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3249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1923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3546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2079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7314469"/>
                  </a:ext>
                </a:extLst>
              </a:tr>
              <a:tr h="1533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</a:t>
                      </a:r>
                    </a:p>
                  </a:txBody>
                  <a:tcPr marL="7668" marR="7668" marT="76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3250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1925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3546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2079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8978632"/>
                  </a:ext>
                </a:extLst>
              </a:tr>
              <a:tr h="1533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69</a:t>
                      </a:r>
                    </a:p>
                  </a:txBody>
                  <a:tcPr marL="7668" marR="7668" marT="76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3898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2150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3546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2079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173871"/>
                  </a:ext>
                </a:extLst>
              </a:tr>
              <a:tr h="1533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72</a:t>
                      </a:r>
                    </a:p>
                  </a:txBody>
                  <a:tcPr marL="7668" marR="7668" marT="76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3450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1841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3546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2079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7838841"/>
                  </a:ext>
                </a:extLst>
              </a:tr>
              <a:tr h="1533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75</a:t>
                      </a:r>
                    </a:p>
                  </a:txBody>
                  <a:tcPr marL="7668" marR="7668" marT="76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4483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2461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3546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2079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3835886"/>
                  </a:ext>
                </a:extLst>
              </a:tr>
              <a:tr h="1533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78</a:t>
                      </a:r>
                    </a:p>
                  </a:txBody>
                  <a:tcPr marL="7668" marR="7668" marT="76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5710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3669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9096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4236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2945123"/>
                  </a:ext>
                </a:extLst>
              </a:tr>
              <a:tr h="1533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81</a:t>
                      </a:r>
                    </a:p>
                  </a:txBody>
                  <a:tcPr marL="7668" marR="7668" marT="76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6773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3674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9096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4236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6811213"/>
                  </a:ext>
                </a:extLst>
              </a:tr>
              <a:tr h="1533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84</a:t>
                      </a:r>
                    </a:p>
                  </a:txBody>
                  <a:tcPr marL="7668" marR="7668" marT="76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6778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3678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9096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4236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0703631"/>
                  </a:ext>
                </a:extLst>
              </a:tr>
              <a:tr h="1533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87</a:t>
                      </a:r>
                    </a:p>
                  </a:txBody>
                  <a:tcPr marL="7668" marR="7668" marT="76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6939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2928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9096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4236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4063876"/>
                  </a:ext>
                </a:extLst>
              </a:tr>
              <a:tr h="1533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90</a:t>
                      </a:r>
                    </a:p>
                  </a:txBody>
                  <a:tcPr marL="7668" marR="7668" marT="76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6786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3472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9096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4236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3601900"/>
                  </a:ext>
                </a:extLst>
              </a:tr>
              <a:tr h="1533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93</a:t>
                      </a:r>
                    </a:p>
                  </a:txBody>
                  <a:tcPr marL="7668" marR="7668" marT="76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6585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3191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9096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4236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2196055"/>
                  </a:ext>
                </a:extLst>
              </a:tr>
              <a:tr h="1533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96</a:t>
                      </a:r>
                    </a:p>
                  </a:txBody>
                  <a:tcPr marL="7668" marR="7668" marT="76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6792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3784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9096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4236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1132603"/>
                  </a:ext>
                </a:extLst>
              </a:tr>
              <a:tr h="1533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99</a:t>
                      </a:r>
                    </a:p>
                  </a:txBody>
                  <a:tcPr marL="7668" marR="7668" marT="76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6952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3815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9096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4236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811819"/>
                  </a:ext>
                </a:extLst>
              </a:tr>
              <a:tr h="1533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102</a:t>
                      </a:r>
                    </a:p>
                  </a:txBody>
                  <a:tcPr marL="7668" marR="7668" marT="76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8788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4214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9096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4236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748818"/>
                  </a:ext>
                </a:extLst>
              </a:tr>
              <a:tr h="1533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105</a:t>
                      </a:r>
                    </a:p>
                  </a:txBody>
                  <a:tcPr marL="7668" marR="7668" marT="76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9339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4217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9096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4236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6404634"/>
                  </a:ext>
                </a:extLst>
              </a:tr>
              <a:tr h="1533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108</a:t>
                      </a:r>
                    </a:p>
                  </a:txBody>
                  <a:tcPr marL="7668" marR="7668" marT="76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9061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4679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9096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4236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371847"/>
                  </a:ext>
                </a:extLst>
              </a:tr>
              <a:tr h="1533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111</a:t>
                      </a:r>
                    </a:p>
                  </a:txBody>
                  <a:tcPr marL="7668" marR="7668" marT="76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9646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4756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9096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4236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0259720"/>
                  </a:ext>
                </a:extLst>
              </a:tr>
              <a:tr h="1533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114</a:t>
                      </a:r>
                    </a:p>
                  </a:txBody>
                  <a:tcPr marL="7668" marR="7668" marT="76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9349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4914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9096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4236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4635823"/>
                  </a:ext>
                </a:extLst>
              </a:tr>
              <a:tr h="1610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117</a:t>
                      </a:r>
                    </a:p>
                  </a:txBody>
                  <a:tcPr marL="7668" marR="7668" marT="76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9652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4916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9096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4236</a:t>
                      </a:r>
                    </a:p>
                  </a:txBody>
                  <a:tcPr marL="7668" marR="7668" marT="76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2273782"/>
                  </a:ext>
                </a:extLst>
              </a:tr>
              <a:tr h="351193"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Figure 3: Interval velocities (left) and layer velocities (right).</a:t>
                      </a:r>
                    </a:p>
                  </a:txBody>
                  <a:tcPr marL="7668" marR="7668" marT="76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763433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14620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14620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CF923A7D05DD34F8276095BB9E31498" ma:contentTypeVersion="13" ma:contentTypeDescription="Create a new document." ma:contentTypeScope="" ma:versionID="e9e6ad9427a03d551e8a33a760508240">
  <xsd:schema xmlns:xsd="http://www.w3.org/2001/XMLSchema" xmlns:xs="http://www.w3.org/2001/XMLSchema" xmlns:p="http://schemas.microsoft.com/office/2006/metadata/properties" xmlns:ns3="549370f2-4b9d-47e4-a0e7-703a8d26151c" xmlns:ns4="eaea6c51-29b0-4fab-a0d0-947c1a246bf0" targetNamespace="http://schemas.microsoft.com/office/2006/metadata/properties" ma:root="true" ma:fieldsID="7329cd042d745c31fffd0ec4f03b2ea7" ns3:_="" ns4:_="">
    <xsd:import namespace="549370f2-4b9d-47e4-a0e7-703a8d26151c"/>
    <xsd:import namespace="eaea6c51-29b0-4fab-a0d0-947c1a246bf0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Locatio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9370f2-4b9d-47e4-a0e7-703a8d26151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ea6c51-29b0-4fab-a0d0-947c1a246bf0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C2F74BC-AC13-4F58-8098-A0CC1E642130}">
  <ds:schemaRefs>
    <ds:schemaRef ds:uri="http://purl.org/dc/elements/1.1/"/>
    <ds:schemaRef ds:uri="http://schemas.microsoft.com/office/2006/metadata/properties"/>
    <ds:schemaRef ds:uri="http://purl.org/dc/terms/"/>
    <ds:schemaRef ds:uri="eaea6c51-29b0-4fab-a0d0-947c1a246bf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549370f2-4b9d-47e4-a0e7-703a8d26151c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3AF74293-2454-4C5F-94B5-CB5B988C7B5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EEF257C-9D7C-4F04-86D9-C00418FFC59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49370f2-4b9d-47e4-a0e7-703a8d26151c"/>
    <ds:schemaRef ds:uri="eaea6c51-29b0-4fab-a0d0-947c1a246bf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734</TotalTime>
  <Words>316</Words>
  <Application>Microsoft Office PowerPoint</Application>
  <PresentationFormat>Custom</PresentationFormat>
  <Paragraphs>202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Verdana</vt:lpstr>
      <vt:lpstr>Default Design</vt:lpstr>
      <vt:lpstr>PowerPoint Presentation</vt:lpstr>
    </vt:vector>
  </TitlesOfParts>
  <Company>Terracon Consultants,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Terracon Consultants, Inc.</dc:creator>
  <cp:lastModifiedBy>Morrison, Phillip A.</cp:lastModifiedBy>
  <cp:revision>55</cp:revision>
  <cp:lastPrinted>2009-11-24T15:57:27Z</cp:lastPrinted>
  <dcterms:created xsi:type="dcterms:W3CDTF">2009-11-24T14:43:56Z</dcterms:created>
  <dcterms:modified xsi:type="dcterms:W3CDTF">2022-03-24T00:29:16Z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0x0101000CF923A7D05DD34F8276095BB9E31498</vt:lpwstr>
  </property>
</Properties>
</file>