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46" r:id="rId1"/>
  </p:sldMasterIdLst>
  <p:notesMasterIdLst>
    <p:notesMasterId r:id="rId21"/>
  </p:notesMasterIdLst>
  <p:sldIdLst>
    <p:sldId id="257" r:id="rId2"/>
    <p:sldId id="267" r:id="rId3"/>
    <p:sldId id="268" r:id="rId4"/>
    <p:sldId id="265" r:id="rId5"/>
    <p:sldId id="269" r:id="rId6"/>
    <p:sldId id="271" r:id="rId7"/>
    <p:sldId id="272" r:id="rId8"/>
    <p:sldId id="276" r:id="rId9"/>
    <p:sldId id="279" r:id="rId10"/>
    <p:sldId id="280" r:id="rId11"/>
    <p:sldId id="281" r:id="rId12"/>
    <p:sldId id="282" r:id="rId13"/>
    <p:sldId id="283" r:id="rId14"/>
    <p:sldId id="270" r:id="rId15"/>
    <p:sldId id="277" r:id="rId16"/>
    <p:sldId id="278" r:id="rId17"/>
    <p:sldId id="284" r:id="rId18"/>
    <p:sldId id="275" r:id="rId19"/>
    <p:sldId id="263"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BA8B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01" autoAdjust="0"/>
    <p:restoredTop sz="73467" autoAdjust="0"/>
  </p:normalViewPr>
  <p:slideViewPr>
    <p:cSldViewPr snapToGrid="0">
      <p:cViewPr varScale="1">
        <p:scale>
          <a:sx n="84" d="100"/>
          <a:sy n="84" d="100"/>
        </p:scale>
        <p:origin x="80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29366B6-9C37-4AF7-8B6F-FA63C2FA8F31}" type="doc">
      <dgm:prSet loTypeId="urn:microsoft.com/office/officeart/2005/8/layout/hList7" loCatId="list" qsTypeId="urn:microsoft.com/office/officeart/2005/8/quickstyle/simple1" qsCatId="simple" csTypeId="urn:microsoft.com/office/officeart/2005/8/colors/accent1_2" csCatId="accent1" phldr="1"/>
      <dgm:spPr/>
      <dgm:t>
        <a:bodyPr/>
        <a:lstStyle/>
        <a:p>
          <a:endParaRPr lang="en-US"/>
        </a:p>
      </dgm:t>
    </dgm:pt>
    <dgm:pt modelId="{86B78FBB-74A8-40A8-87C0-90C542E7538D}">
      <dgm:prSet/>
      <dgm:spPr/>
      <dgm:t>
        <a:bodyPr/>
        <a:lstStyle/>
        <a:p>
          <a:pPr rtl="0"/>
          <a:r>
            <a:rPr lang="en-US" dirty="0" smtClean="0"/>
            <a:t>RFQ – </a:t>
          </a:r>
        </a:p>
        <a:p>
          <a:pPr rtl="0"/>
          <a:r>
            <a:rPr lang="en-US" dirty="0" smtClean="0"/>
            <a:t>March 21, 2021</a:t>
          </a:r>
          <a:endParaRPr lang="en-US" dirty="0"/>
        </a:p>
      </dgm:t>
    </dgm:pt>
    <dgm:pt modelId="{288BF165-ECB3-4033-92B2-71BA83FC88C5}" type="parTrans" cxnId="{1274AC9D-E719-4E21-9770-91BAC6472F58}">
      <dgm:prSet/>
      <dgm:spPr/>
      <dgm:t>
        <a:bodyPr/>
        <a:lstStyle/>
        <a:p>
          <a:endParaRPr lang="en-US"/>
        </a:p>
      </dgm:t>
    </dgm:pt>
    <dgm:pt modelId="{625B1ABE-34CF-43B0-8FE0-54B39014F7C6}" type="sibTrans" cxnId="{1274AC9D-E719-4E21-9770-91BAC6472F58}">
      <dgm:prSet/>
      <dgm:spPr/>
      <dgm:t>
        <a:bodyPr/>
        <a:lstStyle/>
        <a:p>
          <a:endParaRPr lang="en-US"/>
        </a:p>
      </dgm:t>
    </dgm:pt>
    <dgm:pt modelId="{E903CDF5-BF34-458D-A516-A9A5E1319DD6}">
      <dgm:prSet/>
      <dgm:spPr/>
      <dgm:t>
        <a:bodyPr/>
        <a:lstStyle/>
        <a:p>
          <a:pPr rtl="0"/>
          <a:r>
            <a:rPr lang="en-US" dirty="0" smtClean="0"/>
            <a:t>RFP for Industry – May 2022</a:t>
          </a:r>
          <a:endParaRPr lang="en-US" dirty="0"/>
        </a:p>
      </dgm:t>
    </dgm:pt>
    <dgm:pt modelId="{9E0C426B-118A-4AAE-91FB-72563E9DF912}" type="parTrans" cxnId="{7FD08EF9-DA44-4072-B433-640F0DB3560E}">
      <dgm:prSet/>
      <dgm:spPr/>
      <dgm:t>
        <a:bodyPr/>
        <a:lstStyle/>
        <a:p>
          <a:endParaRPr lang="en-US"/>
        </a:p>
      </dgm:t>
    </dgm:pt>
    <dgm:pt modelId="{B4B50C17-A174-4881-8853-72E826C618D8}" type="sibTrans" cxnId="{7FD08EF9-DA44-4072-B433-640F0DB3560E}">
      <dgm:prSet/>
      <dgm:spPr/>
      <dgm:t>
        <a:bodyPr/>
        <a:lstStyle/>
        <a:p>
          <a:endParaRPr lang="en-US"/>
        </a:p>
      </dgm:t>
    </dgm:pt>
    <dgm:pt modelId="{98BBCBAE-BB86-4FD0-9DD1-8C6B00A4EEBF}">
      <dgm:prSet/>
      <dgm:spPr/>
      <dgm:t>
        <a:bodyPr/>
        <a:lstStyle/>
        <a:p>
          <a:pPr rtl="0"/>
          <a:r>
            <a:rPr lang="en-US" dirty="0" smtClean="0"/>
            <a:t>Final RFP – June 2022</a:t>
          </a:r>
          <a:endParaRPr lang="en-US" dirty="0"/>
        </a:p>
      </dgm:t>
    </dgm:pt>
    <dgm:pt modelId="{C6BDE002-97D2-4696-92EE-C70151D31806}" type="parTrans" cxnId="{015E002F-0B7F-4B88-8D0C-1D766E63FD8C}">
      <dgm:prSet/>
      <dgm:spPr/>
      <dgm:t>
        <a:bodyPr/>
        <a:lstStyle/>
        <a:p>
          <a:endParaRPr lang="en-US"/>
        </a:p>
      </dgm:t>
    </dgm:pt>
    <dgm:pt modelId="{FB8022F8-56FB-4B80-BE7F-903E1633A57B}" type="sibTrans" cxnId="{015E002F-0B7F-4B88-8D0C-1D766E63FD8C}">
      <dgm:prSet/>
      <dgm:spPr/>
      <dgm:t>
        <a:bodyPr/>
        <a:lstStyle/>
        <a:p>
          <a:endParaRPr lang="en-US"/>
        </a:p>
      </dgm:t>
    </dgm:pt>
    <dgm:pt modelId="{C36E4643-3316-4E4B-A1EB-5886F932735B}">
      <dgm:prSet/>
      <dgm:spPr/>
      <dgm:t>
        <a:bodyPr/>
        <a:lstStyle/>
        <a:p>
          <a:pPr rtl="0"/>
          <a:r>
            <a:rPr lang="en-US" dirty="0" smtClean="0"/>
            <a:t>Public Announcement – August 2022</a:t>
          </a:r>
          <a:endParaRPr lang="en-US" dirty="0"/>
        </a:p>
      </dgm:t>
    </dgm:pt>
    <dgm:pt modelId="{3AC08F14-790B-42B8-98B3-7EA676C2C3CA}" type="parTrans" cxnId="{DBAE913D-0AD9-46A5-BAC8-4CCADB9A9DC6}">
      <dgm:prSet/>
      <dgm:spPr/>
      <dgm:t>
        <a:bodyPr/>
        <a:lstStyle/>
        <a:p>
          <a:endParaRPr lang="en-US"/>
        </a:p>
      </dgm:t>
    </dgm:pt>
    <dgm:pt modelId="{F501BC2C-FE93-4547-876F-C021B057F3E3}" type="sibTrans" cxnId="{DBAE913D-0AD9-46A5-BAC8-4CCADB9A9DC6}">
      <dgm:prSet/>
      <dgm:spPr/>
      <dgm:t>
        <a:bodyPr/>
        <a:lstStyle/>
        <a:p>
          <a:endParaRPr lang="en-US"/>
        </a:p>
      </dgm:t>
    </dgm:pt>
    <dgm:pt modelId="{A5DA4FB0-2379-45A6-BA97-9777F952767C}">
      <dgm:prSet/>
      <dgm:spPr/>
      <dgm:t>
        <a:bodyPr/>
        <a:lstStyle/>
        <a:p>
          <a:pPr rtl="0"/>
          <a:r>
            <a:rPr lang="en-US" dirty="0" smtClean="0"/>
            <a:t>Contract Execution – </a:t>
          </a:r>
        </a:p>
        <a:p>
          <a:pPr rtl="0"/>
          <a:r>
            <a:rPr lang="en-US" dirty="0" smtClean="0"/>
            <a:t>September 2022</a:t>
          </a:r>
          <a:endParaRPr lang="en-US" dirty="0"/>
        </a:p>
      </dgm:t>
    </dgm:pt>
    <dgm:pt modelId="{C7B9BC0E-5E7E-4015-BC34-DCC973855361}" type="parTrans" cxnId="{18ACA9F0-640E-4383-9257-CF96A35D1DDD}">
      <dgm:prSet/>
      <dgm:spPr/>
      <dgm:t>
        <a:bodyPr/>
        <a:lstStyle/>
        <a:p>
          <a:endParaRPr lang="en-US"/>
        </a:p>
      </dgm:t>
    </dgm:pt>
    <dgm:pt modelId="{60C16EC8-A33E-436C-BF8D-A9B73DFD438F}" type="sibTrans" cxnId="{18ACA9F0-640E-4383-9257-CF96A35D1DDD}">
      <dgm:prSet/>
      <dgm:spPr/>
      <dgm:t>
        <a:bodyPr/>
        <a:lstStyle/>
        <a:p>
          <a:endParaRPr lang="en-US"/>
        </a:p>
      </dgm:t>
    </dgm:pt>
    <dgm:pt modelId="{8072C042-C8D5-4C64-AD9F-D436876B9E7F}">
      <dgm:prSet/>
      <dgm:spPr/>
      <dgm:t>
        <a:bodyPr/>
        <a:lstStyle/>
        <a:p>
          <a:r>
            <a:rPr lang="en-US" dirty="0" smtClean="0"/>
            <a:t>Construction</a:t>
          </a:r>
        </a:p>
        <a:p>
          <a:r>
            <a:rPr lang="en-US" dirty="0" smtClean="0"/>
            <a:t>Duration</a:t>
          </a:r>
          <a:endParaRPr lang="en-US" dirty="0"/>
        </a:p>
      </dgm:t>
    </dgm:pt>
    <dgm:pt modelId="{07E4CFA2-F921-4D83-BA25-87255C47AAB1}" type="parTrans" cxnId="{82178409-CDF4-42DC-8F57-089657484272}">
      <dgm:prSet/>
      <dgm:spPr/>
      <dgm:t>
        <a:bodyPr/>
        <a:lstStyle/>
        <a:p>
          <a:endParaRPr lang="en-US"/>
        </a:p>
      </dgm:t>
    </dgm:pt>
    <dgm:pt modelId="{BBF24B4C-A4AA-4658-AF85-A3B1042531CE}" type="sibTrans" cxnId="{82178409-CDF4-42DC-8F57-089657484272}">
      <dgm:prSet/>
      <dgm:spPr/>
      <dgm:t>
        <a:bodyPr/>
        <a:lstStyle/>
        <a:p>
          <a:endParaRPr lang="en-US"/>
        </a:p>
      </dgm:t>
    </dgm:pt>
    <dgm:pt modelId="{C9D6591B-00E6-4E59-948F-46D6ED3ABA8D}" type="pres">
      <dgm:prSet presAssocID="{829366B6-9C37-4AF7-8B6F-FA63C2FA8F31}" presName="Name0" presStyleCnt="0">
        <dgm:presLayoutVars>
          <dgm:dir/>
          <dgm:resizeHandles val="exact"/>
        </dgm:presLayoutVars>
      </dgm:prSet>
      <dgm:spPr/>
      <dgm:t>
        <a:bodyPr/>
        <a:lstStyle/>
        <a:p>
          <a:endParaRPr lang="en-US"/>
        </a:p>
      </dgm:t>
    </dgm:pt>
    <dgm:pt modelId="{193980A5-3CF9-4870-98D7-07FBA12FDD6B}" type="pres">
      <dgm:prSet presAssocID="{829366B6-9C37-4AF7-8B6F-FA63C2FA8F31}" presName="fgShape" presStyleLbl="fgShp" presStyleIdx="0" presStyleCnt="1"/>
      <dgm:spPr/>
    </dgm:pt>
    <dgm:pt modelId="{57465DC7-D0DD-4DF4-B926-4231685AB9FB}" type="pres">
      <dgm:prSet presAssocID="{829366B6-9C37-4AF7-8B6F-FA63C2FA8F31}" presName="linComp" presStyleCnt="0"/>
      <dgm:spPr/>
    </dgm:pt>
    <dgm:pt modelId="{9883F620-3156-4C3F-8CFA-ACC276DB2436}" type="pres">
      <dgm:prSet presAssocID="{86B78FBB-74A8-40A8-87C0-90C542E7538D}" presName="compNode" presStyleCnt="0"/>
      <dgm:spPr/>
    </dgm:pt>
    <dgm:pt modelId="{4E659222-77C5-4AB4-9125-E4901DA696C1}" type="pres">
      <dgm:prSet presAssocID="{86B78FBB-74A8-40A8-87C0-90C542E7538D}" presName="bkgdShape" presStyleLbl="node1" presStyleIdx="0" presStyleCnt="6" custLinFactNeighborX="-7" custLinFactNeighborY="640"/>
      <dgm:spPr/>
      <dgm:t>
        <a:bodyPr/>
        <a:lstStyle/>
        <a:p>
          <a:endParaRPr lang="en-US"/>
        </a:p>
      </dgm:t>
    </dgm:pt>
    <dgm:pt modelId="{DA33873F-5F5A-4DA9-BEBC-1E6C7FF6A490}" type="pres">
      <dgm:prSet presAssocID="{86B78FBB-74A8-40A8-87C0-90C542E7538D}" presName="nodeTx" presStyleLbl="node1" presStyleIdx="0" presStyleCnt="6">
        <dgm:presLayoutVars>
          <dgm:bulletEnabled val="1"/>
        </dgm:presLayoutVars>
      </dgm:prSet>
      <dgm:spPr/>
      <dgm:t>
        <a:bodyPr/>
        <a:lstStyle/>
        <a:p>
          <a:endParaRPr lang="en-US"/>
        </a:p>
      </dgm:t>
    </dgm:pt>
    <dgm:pt modelId="{A59C9A07-55C2-437F-852A-5E81802E2BAD}" type="pres">
      <dgm:prSet presAssocID="{86B78FBB-74A8-40A8-87C0-90C542E7538D}" presName="invisiNode" presStyleLbl="node1" presStyleIdx="0" presStyleCnt="6"/>
      <dgm:spPr/>
    </dgm:pt>
    <dgm:pt modelId="{655F6DFD-CE07-4878-8A25-5F97AE1247EF}" type="pres">
      <dgm:prSet presAssocID="{86B78FBB-74A8-40A8-87C0-90C542E7538D}" presName="imagNode" presStyleLbl="fgImgPlace1" presStyleIdx="0" presStyleCnt="6"/>
      <dgm:spPr>
        <a:solidFill>
          <a:srgbClr val="00B050"/>
        </a:solidFill>
      </dgm:spPr>
    </dgm:pt>
    <dgm:pt modelId="{BF3B22EB-FC43-4E78-BB22-90DCB6F47C2D}" type="pres">
      <dgm:prSet presAssocID="{625B1ABE-34CF-43B0-8FE0-54B39014F7C6}" presName="sibTrans" presStyleLbl="sibTrans2D1" presStyleIdx="0" presStyleCnt="0"/>
      <dgm:spPr/>
      <dgm:t>
        <a:bodyPr/>
        <a:lstStyle/>
        <a:p>
          <a:endParaRPr lang="en-US"/>
        </a:p>
      </dgm:t>
    </dgm:pt>
    <dgm:pt modelId="{008A81B4-7196-4276-ABC9-79FF1F31B34D}" type="pres">
      <dgm:prSet presAssocID="{E903CDF5-BF34-458D-A516-A9A5E1319DD6}" presName="compNode" presStyleCnt="0"/>
      <dgm:spPr/>
    </dgm:pt>
    <dgm:pt modelId="{ACB79D69-84F1-4040-AAD8-BD85285DC8F4}" type="pres">
      <dgm:prSet presAssocID="{E903CDF5-BF34-458D-A516-A9A5E1319DD6}" presName="bkgdShape" presStyleLbl="node1" presStyleIdx="1" presStyleCnt="6"/>
      <dgm:spPr/>
      <dgm:t>
        <a:bodyPr/>
        <a:lstStyle/>
        <a:p>
          <a:endParaRPr lang="en-US"/>
        </a:p>
      </dgm:t>
    </dgm:pt>
    <dgm:pt modelId="{4A6FCE8A-FC6B-4770-A492-67A9E55C8118}" type="pres">
      <dgm:prSet presAssocID="{E903CDF5-BF34-458D-A516-A9A5E1319DD6}" presName="nodeTx" presStyleLbl="node1" presStyleIdx="1" presStyleCnt="6">
        <dgm:presLayoutVars>
          <dgm:bulletEnabled val="1"/>
        </dgm:presLayoutVars>
      </dgm:prSet>
      <dgm:spPr/>
      <dgm:t>
        <a:bodyPr/>
        <a:lstStyle/>
        <a:p>
          <a:endParaRPr lang="en-US"/>
        </a:p>
      </dgm:t>
    </dgm:pt>
    <dgm:pt modelId="{DCB3D492-C65A-42D4-85DD-0D4831EDCA81}" type="pres">
      <dgm:prSet presAssocID="{E903CDF5-BF34-458D-A516-A9A5E1319DD6}" presName="invisiNode" presStyleLbl="node1" presStyleIdx="1" presStyleCnt="6"/>
      <dgm:spPr/>
    </dgm:pt>
    <dgm:pt modelId="{199D574D-E024-433D-90B2-88C62C769F13}" type="pres">
      <dgm:prSet presAssocID="{E903CDF5-BF34-458D-A516-A9A5E1319DD6}" presName="imagNode" presStyleLbl="fgImgPlace1" presStyleIdx="1" presStyleCnt="6"/>
      <dgm:spPr>
        <a:solidFill>
          <a:srgbClr val="FFC000"/>
        </a:solidFill>
      </dgm:spPr>
    </dgm:pt>
    <dgm:pt modelId="{E32A5DB7-B3C8-4C55-B66C-49305BA24395}" type="pres">
      <dgm:prSet presAssocID="{B4B50C17-A174-4881-8853-72E826C618D8}" presName="sibTrans" presStyleLbl="sibTrans2D1" presStyleIdx="0" presStyleCnt="0"/>
      <dgm:spPr/>
      <dgm:t>
        <a:bodyPr/>
        <a:lstStyle/>
        <a:p>
          <a:endParaRPr lang="en-US"/>
        </a:p>
      </dgm:t>
    </dgm:pt>
    <dgm:pt modelId="{8CB3F8E0-F538-48C2-A992-85B435FF9B18}" type="pres">
      <dgm:prSet presAssocID="{98BBCBAE-BB86-4FD0-9DD1-8C6B00A4EEBF}" presName="compNode" presStyleCnt="0"/>
      <dgm:spPr/>
    </dgm:pt>
    <dgm:pt modelId="{A62C098A-AD27-4017-9376-A42EABE2732C}" type="pres">
      <dgm:prSet presAssocID="{98BBCBAE-BB86-4FD0-9DD1-8C6B00A4EEBF}" presName="bkgdShape" presStyleLbl="node1" presStyleIdx="2" presStyleCnt="6"/>
      <dgm:spPr/>
      <dgm:t>
        <a:bodyPr/>
        <a:lstStyle/>
        <a:p>
          <a:endParaRPr lang="en-US"/>
        </a:p>
      </dgm:t>
    </dgm:pt>
    <dgm:pt modelId="{90931103-2C3B-473A-957E-E11FCD3ABA93}" type="pres">
      <dgm:prSet presAssocID="{98BBCBAE-BB86-4FD0-9DD1-8C6B00A4EEBF}" presName="nodeTx" presStyleLbl="node1" presStyleIdx="2" presStyleCnt="6">
        <dgm:presLayoutVars>
          <dgm:bulletEnabled val="1"/>
        </dgm:presLayoutVars>
      </dgm:prSet>
      <dgm:spPr/>
      <dgm:t>
        <a:bodyPr/>
        <a:lstStyle/>
        <a:p>
          <a:endParaRPr lang="en-US"/>
        </a:p>
      </dgm:t>
    </dgm:pt>
    <dgm:pt modelId="{F3F2397E-F6E5-44C4-BF8E-F2E0C67CDC76}" type="pres">
      <dgm:prSet presAssocID="{98BBCBAE-BB86-4FD0-9DD1-8C6B00A4EEBF}" presName="invisiNode" presStyleLbl="node1" presStyleIdx="2" presStyleCnt="6"/>
      <dgm:spPr/>
    </dgm:pt>
    <dgm:pt modelId="{0F5DEE17-B661-403B-9373-CC2E5A7D3228}" type="pres">
      <dgm:prSet presAssocID="{98BBCBAE-BB86-4FD0-9DD1-8C6B00A4EEBF}" presName="imagNode" presStyleLbl="fgImgPlace1" presStyleIdx="2" presStyleCnt="6"/>
      <dgm:spPr>
        <a:solidFill>
          <a:srgbClr val="C00000"/>
        </a:solidFill>
      </dgm:spPr>
    </dgm:pt>
    <dgm:pt modelId="{C5041DE7-8057-4FC6-8166-396FC982612B}" type="pres">
      <dgm:prSet presAssocID="{FB8022F8-56FB-4B80-BE7F-903E1633A57B}" presName="sibTrans" presStyleLbl="sibTrans2D1" presStyleIdx="0" presStyleCnt="0"/>
      <dgm:spPr/>
      <dgm:t>
        <a:bodyPr/>
        <a:lstStyle/>
        <a:p>
          <a:endParaRPr lang="en-US"/>
        </a:p>
      </dgm:t>
    </dgm:pt>
    <dgm:pt modelId="{EBA58112-56F1-44FB-9A5A-85056634FA31}" type="pres">
      <dgm:prSet presAssocID="{C36E4643-3316-4E4B-A1EB-5886F932735B}" presName="compNode" presStyleCnt="0"/>
      <dgm:spPr/>
    </dgm:pt>
    <dgm:pt modelId="{4DE1C88B-2B16-414C-8597-F08F0A9F1C38}" type="pres">
      <dgm:prSet presAssocID="{C36E4643-3316-4E4B-A1EB-5886F932735B}" presName="bkgdShape" presStyleLbl="node1" presStyleIdx="3" presStyleCnt="6"/>
      <dgm:spPr/>
      <dgm:t>
        <a:bodyPr/>
        <a:lstStyle/>
        <a:p>
          <a:endParaRPr lang="en-US"/>
        </a:p>
      </dgm:t>
    </dgm:pt>
    <dgm:pt modelId="{037CF3BC-4570-4251-996C-D8769DEED4EA}" type="pres">
      <dgm:prSet presAssocID="{C36E4643-3316-4E4B-A1EB-5886F932735B}" presName="nodeTx" presStyleLbl="node1" presStyleIdx="3" presStyleCnt="6">
        <dgm:presLayoutVars>
          <dgm:bulletEnabled val="1"/>
        </dgm:presLayoutVars>
      </dgm:prSet>
      <dgm:spPr/>
      <dgm:t>
        <a:bodyPr/>
        <a:lstStyle/>
        <a:p>
          <a:endParaRPr lang="en-US"/>
        </a:p>
      </dgm:t>
    </dgm:pt>
    <dgm:pt modelId="{98400D6C-DAFD-4678-8188-527EEA79B679}" type="pres">
      <dgm:prSet presAssocID="{C36E4643-3316-4E4B-A1EB-5886F932735B}" presName="invisiNode" presStyleLbl="node1" presStyleIdx="3" presStyleCnt="6"/>
      <dgm:spPr/>
    </dgm:pt>
    <dgm:pt modelId="{51D464F5-3890-4D48-B236-73FAB2DCA451}" type="pres">
      <dgm:prSet presAssocID="{C36E4643-3316-4E4B-A1EB-5886F932735B}" presName="imagNode" presStyleLbl="fgImgPlace1" presStyleIdx="3" presStyleCnt="6"/>
      <dgm:spPr>
        <a:solidFill>
          <a:schemeClr val="accent1">
            <a:lumMod val="50000"/>
          </a:schemeClr>
        </a:solidFill>
      </dgm:spPr>
    </dgm:pt>
    <dgm:pt modelId="{E0A2D8C1-F067-47E5-9B2B-65B5115E3003}" type="pres">
      <dgm:prSet presAssocID="{F501BC2C-FE93-4547-876F-C021B057F3E3}" presName="sibTrans" presStyleLbl="sibTrans2D1" presStyleIdx="0" presStyleCnt="0"/>
      <dgm:spPr/>
      <dgm:t>
        <a:bodyPr/>
        <a:lstStyle/>
        <a:p>
          <a:endParaRPr lang="en-US"/>
        </a:p>
      </dgm:t>
    </dgm:pt>
    <dgm:pt modelId="{13041D29-61E8-4FB2-BDA6-0BB2F3FB786B}" type="pres">
      <dgm:prSet presAssocID="{A5DA4FB0-2379-45A6-BA97-9777F952767C}" presName="compNode" presStyleCnt="0"/>
      <dgm:spPr/>
    </dgm:pt>
    <dgm:pt modelId="{A2CFB8C4-14F6-4527-B251-6CF180974587}" type="pres">
      <dgm:prSet presAssocID="{A5DA4FB0-2379-45A6-BA97-9777F952767C}" presName="bkgdShape" presStyleLbl="node1" presStyleIdx="4" presStyleCnt="6"/>
      <dgm:spPr/>
      <dgm:t>
        <a:bodyPr/>
        <a:lstStyle/>
        <a:p>
          <a:endParaRPr lang="en-US"/>
        </a:p>
      </dgm:t>
    </dgm:pt>
    <dgm:pt modelId="{B4F68EA1-DFEA-45A6-BAAF-46892C639D97}" type="pres">
      <dgm:prSet presAssocID="{A5DA4FB0-2379-45A6-BA97-9777F952767C}" presName="nodeTx" presStyleLbl="node1" presStyleIdx="4" presStyleCnt="6">
        <dgm:presLayoutVars>
          <dgm:bulletEnabled val="1"/>
        </dgm:presLayoutVars>
      </dgm:prSet>
      <dgm:spPr/>
      <dgm:t>
        <a:bodyPr/>
        <a:lstStyle/>
        <a:p>
          <a:endParaRPr lang="en-US"/>
        </a:p>
      </dgm:t>
    </dgm:pt>
    <dgm:pt modelId="{2764A72D-FAD1-4C1D-B891-995E76BF7168}" type="pres">
      <dgm:prSet presAssocID="{A5DA4FB0-2379-45A6-BA97-9777F952767C}" presName="invisiNode" presStyleLbl="node1" presStyleIdx="4" presStyleCnt="6"/>
      <dgm:spPr/>
    </dgm:pt>
    <dgm:pt modelId="{7A692A74-925D-4BAC-8BA5-2FA9F8AD8937}" type="pres">
      <dgm:prSet presAssocID="{A5DA4FB0-2379-45A6-BA97-9777F952767C}" presName="imagNode" presStyleLbl="fgImgPlace1" presStyleIdx="4" presStyleCnt="6"/>
      <dgm:spPr>
        <a:solidFill>
          <a:srgbClr val="0070C0"/>
        </a:solidFill>
      </dgm:spPr>
    </dgm:pt>
    <dgm:pt modelId="{D4BC2986-F739-445F-A9D3-6CE29152ECF6}" type="pres">
      <dgm:prSet presAssocID="{60C16EC8-A33E-436C-BF8D-A9B73DFD438F}" presName="sibTrans" presStyleLbl="sibTrans2D1" presStyleIdx="0" presStyleCnt="0"/>
      <dgm:spPr/>
      <dgm:t>
        <a:bodyPr/>
        <a:lstStyle/>
        <a:p>
          <a:endParaRPr lang="en-US"/>
        </a:p>
      </dgm:t>
    </dgm:pt>
    <dgm:pt modelId="{59D82300-76CA-425A-BDD1-CF21DFC1FEF1}" type="pres">
      <dgm:prSet presAssocID="{8072C042-C8D5-4C64-AD9F-D436876B9E7F}" presName="compNode" presStyleCnt="0"/>
      <dgm:spPr/>
    </dgm:pt>
    <dgm:pt modelId="{99377A30-65C6-4449-98E3-142C48AC68F6}" type="pres">
      <dgm:prSet presAssocID="{8072C042-C8D5-4C64-AD9F-D436876B9E7F}" presName="bkgdShape" presStyleLbl="node1" presStyleIdx="5" presStyleCnt="6"/>
      <dgm:spPr/>
      <dgm:t>
        <a:bodyPr/>
        <a:lstStyle/>
        <a:p>
          <a:endParaRPr lang="en-US"/>
        </a:p>
      </dgm:t>
    </dgm:pt>
    <dgm:pt modelId="{AC53B821-60AD-4301-9117-9F20964275EB}" type="pres">
      <dgm:prSet presAssocID="{8072C042-C8D5-4C64-AD9F-D436876B9E7F}" presName="nodeTx" presStyleLbl="node1" presStyleIdx="5" presStyleCnt="6">
        <dgm:presLayoutVars>
          <dgm:bulletEnabled val="1"/>
        </dgm:presLayoutVars>
      </dgm:prSet>
      <dgm:spPr/>
      <dgm:t>
        <a:bodyPr/>
        <a:lstStyle/>
        <a:p>
          <a:endParaRPr lang="en-US"/>
        </a:p>
      </dgm:t>
    </dgm:pt>
    <dgm:pt modelId="{E23910C6-0DD1-4925-AE08-B5B1F13C3ED2}" type="pres">
      <dgm:prSet presAssocID="{8072C042-C8D5-4C64-AD9F-D436876B9E7F}" presName="invisiNode" presStyleLbl="node1" presStyleIdx="5" presStyleCnt="6"/>
      <dgm:spPr/>
    </dgm:pt>
    <dgm:pt modelId="{913F0588-AE54-4CF2-8040-7201E726C54C}" type="pres">
      <dgm:prSet presAssocID="{8072C042-C8D5-4C64-AD9F-D436876B9E7F}" presName="imagNode" presStyleLbl="fgImgPlace1" presStyleIdx="5" presStyleCnt="6"/>
      <dgm:spPr/>
    </dgm:pt>
  </dgm:ptLst>
  <dgm:cxnLst>
    <dgm:cxn modelId="{98BCE97E-2EDB-4C68-A774-51C7818AFBAF}" type="presOf" srcId="{98BBCBAE-BB86-4FD0-9DD1-8C6B00A4EEBF}" destId="{90931103-2C3B-473A-957E-E11FCD3ABA93}" srcOrd="1" destOrd="0" presId="urn:microsoft.com/office/officeart/2005/8/layout/hList7"/>
    <dgm:cxn modelId="{7FD08EF9-DA44-4072-B433-640F0DB3560E}" srcId="{829366B6-9C37-4AF7-8B6F-FA63C2FA8F31}" destId="{E903CDF5-BF34-458D-A516-A9A5E1319DD6}" srcOrd="1" destOrd="0" parTransId="{9E0C426B-118A-4AAE-91FB-72563E9DF912}" sibTransId="{B4B50C17-A174-4881-8853-72E826C618D8}"/>
    <dgm:cxn modelId="{C2EE8BF0-EFBC-46E3-B511-9FE1E0320BFA}" type="presOf" srcId="{8072C042-C8D5-4C64-AD9F-D436876B9E7F}" destId="{99377A30-65C6-4449-98E3-142C48AC68F6}" srcOrd="0" destOrd="0" presId="urn:microsoft.com/office/officeart/2005/8/layout/hList7"/>
    <dgm:cxn modelId="{47AA3349-140E-4FCB-94D2-8E35806E31C2}" type="presOf" srcId="{B4B50C17-A174-4881-8853-72E826C618D8}" destId="{E32A5DB7-B3C8-4C55-B66C-49305BA24395}" srcOrd="0" destOrd="0" presId="urn:microsoft.com/office/officeart/2005/8/layout/hList7"/>
    <dgm:cxn modelId="{E289AF7C-FA6F-4B26-A083-BFDF733ACAF7}" type="presOf" srcId="{C36E4643-3316-4E4B-A1EB-5886F932735B}" destId="{037CF3BC-4570-4251-996C-D8769DEED4EA}" srcOrd="1" destOrd="0" presId="urn:microsoft.com/office/officeart/2005/8/layout/hList7"/>
    <dgm:cxn modelId="{2BBC4561-C933-49E8-B1E7-3586DECB9F08}" type="presOf" srcId="{829366B6-9C37-4AF7-8B6F-FA63C2FA8F31}" destId="{C9D6591B-00E6-4E59-948F-46D6ED3ABA8D}" srcOrd="0" destOrd="0" presId="urn:microsoft.com/office/officeart/2005/8/layout/hList7"/>
    <dgm:cxn modelId="{8505E3CD-F240-4007-94BA-B2B19047C988}" type="presOf" srcId="{A5DA4FB0-2379-45A6-BA97-9777F952767C}" destId="{A2CFB8C4-14F6-4527-B251-6CF180974587}" srcOrd="0" destOrd="0" presId="urn:microsoft.com/office/officeart/2005/8/layout/hList7"/>
    <dgm:cxn modelId="{82178409-CDF4-42DC-8F57-089657484272}" srcId="{829366B6-9C37-4AF7-8B6F-FA63C2FA8F31}" destId="{8072C042-C8D5-4C64-AD9F-D436876B9E7F}" srcOrd="5" destOrd="0" parTransId="{07E4CFA2-F921-4D83-BA25-87255C47AAB1}" sibTransId="{BBF24B4C-A4AA-4658-AF85-A3B1042531CE}"/>
    <dgm:cxn modelId="{05A98E4E-359A-4ED6-BFF6-C05B294A2BB7}" type="presOf" srcId="{625B1ABE-34CF-43B0-8FE0-54B39014F7C6}" destId="{BF3B22EB-FC43-4E78-BB22-90DCB6F47C2D}" srcOrd="0" destOrd="0" presId="urn:microsoft.com/office/officeart/2005/8/layout/hList7"/>
    <dgm:cxn modelId="{AEBA9E2D-8867-4086-AFCE-14FD5E019B76}" type="presOf" srcId="{F501BC2C-FE93-4547-876F-C021B057F3E3}" destId="{E0A2D8C1-F067-47E5-9B2B-65B5115E3003}" srcOrd="0" destOrd="0" presId="urn:microsoft.com/office/officeart/2005/8/layout/hList7"/>
    <dgm:cxn modelId="{3C92D934-A14D-4249-8BFC-02EE070311E0}" type="presOf" srcId="{E903CDF5-BF34-458D-A516-A9A5E1319DD6}" destId="{4A6FCE8A-FC6B-4770-A492-67A9E55C8118}" srcOrd="1" destOrd="0" presId="urn:microsoft.com/office/officeart/2005/8/layout/hList7"/>
    <dgm:cxn modelId="{15176E2F-66E3-4CA1-A837-2BB84FEB01EF}" type="presOf" srcId="{FB8022F8-56FB-4B80-BE7F-903E1633A57B}" destId="{C5041DE7-8057-4FC6-8166-396FC982612B}" srcOrd="0" destOrd="0" presId="urn:microsoft.com/office/officeart/2005/8/layout/hList7"/>
    <dgm:cxn modelId="{015E002F-0B7F-4B88-8D0C-1D766E63FD8C}" srcId="{829366B6-9C37-4AF7-8B6F-FA63C2FA8F31}" destId="{98BBCBAE-BB86-4FD0-9DD1-8C6B00A4EEBF}" srcOrd="2" destOrd="0" parTransId="{C6BDE002-97D2-4696-92EE-C70151D31806}" sibTransId="{FB8022F8-56FB-4B80-BE7F-903E1633A57B}"/>
    <dgm:cxn modelId="{5AB430A4-B441-46EC-89D8-CE95300C4659}" type="presOf" srcId="{60C16EC8-A33E-436C-BF8D-A9B73DFD438F}" destId="{D4BC2986-F739-445F-A9D3-6CE29152ECF6}" srcOrd="0" destOrd="0" presId="urn:microsoft.com/office/officeart/2005/8/layout/hList7"/>
    <dgm:cxn modelId="{82B735B2-339B-453D-972F-FE9F6AAAAAC5}" type="presOf" srcId="{86B78FBB-74A8-40A8-87C0-90C542E7538D}" destId="{4E659222-77C5-4AB4-9125-E4901DA696C1}" srcOrd="0" destOrd="0" presId="urn:microsoft.com/office/officeart/2005/8/layout/hList7"/>
    <dgm:cxn modelId="{599BC928-B033-4ED8-9FC2-CE2FDD8E3CBE}" type="presOf" srcId="{A5DA4FB0-2379-45A6-BA97-9777F952767C}" destId="{B4F68EA1-DFEA-45A6-BAAF-46892C639D97}" srcOrd="1" destOrd="0" presId="urn:microsoft.com/office/officeart/2005/8/layout/hList7"/>
    <dgm:cxn modelId="{18ACA9F0-640E-4383-9257-CF96A35D1DDD}" srcId="{829366B6-9C37-4AF7-8B6F-FA63C2FA8F31}" destId="{A5DA4FB0-2379-45A6-BA97-9777F952767C}" srcOrd="4" destOrd="0" parTransId="{C7B9BC0E-5E7E-4015-BC34-DCC973855361}" sibTransId="{60C16EC8-A33E-436C-BF8D-A9B73DFD438F}"/>
    <dgm:cxn modelId="{E5CA1B2F-DB8B-4A5D-8D94-58BF4A0DBA9B}" type="presOf" srcId="{C36E4643-3316-4E4B-A1EB-5886F932735B}" destId="{4DE1C88B-2B16-414C-8597-F08F0A9F1C38}" srcOrd="0" destOrd="0" presId="urn:microsoft.com/office/officeart/2005/8/layout/hList7"/>
    <dgm:cxn modelId="{3A8204A8-E41B-4542-909A-0CFD8D9A5D75}" type="presOf" srcId="{8072C042-C8D5-4C64-AD9F-D436876B9E7F}" destId="{AC53B821-60AD-4301-9117-9F20964275EB}" srcOrd="1" destOrd="0" presId="urn:microsoft.com/office/officeart/2005/8/layout/hList7"/>
    <dgm:cxn modelId="{2809B169-BF5F-4115-9790-0C43D4D7255A}" type="presOf" srcId="{98BBCBAE-BB86-4FD0-9DD1-8C6B00A4EEBF}" destId="{A62C098A-AD27-4017-9376-A42EABE2732C}" srcOrd="0" destOrd="0" presId="urn:microsoft.com/office/officeart/2005/8/layout/hList7"/>
    <dgm:cxn modelId="{A0461B84-DD13-4D56-8DB9-3EC0BFA92A23}" type="presOf" srcId="{86B78FBB-74A8-40A8-87C0-90C542E7538D}" destId="{DA33873F-5F5A-4DA9-BEBC-1E6C7FF6A490}" srcOrd="1" destOrd="0" presId="urn:microsoft.com/office/officeart/2005/8/layout/hList7"/>
    <dgm:cxn modelId="{DBAE913D-0AD9-46A5-BAC8-4CCADB9A9DC6}" srcId="{829366B6-9C37-4AF7-8B6F-FA63C2FA8F31}" destId="{C36E4643-3316-4E4B-A1EB-5886F932735B}" srcOrd="3" destOrd="0" parTransId="{3AC08F14-790B-42B8-98B3-7EA676C2C3CA}" sibTransId="{F501BC2C-FE93-4547-876F-C021B057F3E3}"/>
    <dgm:cxn modelId="{512C37B9-E6A4-4C22-AFAF-533372FE771B}" type="presOf" srcId="{E903CDF5-BF34-458D-A516-A9A5E1319DD6}" destId="{ACB79D69-84F1-4040-AAD8-BD85285DC8F4}" srcOrd="0" destOrd="0" presId="urn:microsoft.com/office/officeart/2005/8/layout/hList7"/>
    <dgm:cxn modelId="{1274AC9D-E719-4E21-9770-91BAC6472F58}" srcId="{829366B6-9C37-4AF7-8B6F-FA63C2FA8F31}" destId="{86B78FBB-74A8-40A8-87C0-90C542E7538D}" srcOrd="0" destOrd="0" parTransId="{288BF165-ECB3-4033-92B2-71BA83FC88C5}" sibTransId="{625B1ABE-34CF-43B0-8FE0-54B39014F7C6}"/>
    <dgm:cxn modelId="{F979B176-8A6D-4259-9F27-97B6582DD916}" type="presParOf" srcId="{C9D6591B-00E6-4E59-948F-46D6ED3ABA8D}" destId="{193980A5-3CF9-4870-98D7-07FBA12FDD6B}" srcOrd="0" destOrd="0" presId="urn:microsoft.com/office/officeart/2005/8/layout/hList7"/>
    <dgm:cxn modelId="{3D46917D-447A-4B8C-840B-BAD1BAA91FD5}" type="presParOf" srcId="{C9D6591B-00E6-4E59-948F-46D6ED3ABA8D}" destId="{57465DC7-D0DD-4DF4-B926-4231685AB9FB}" srcOrd="1" destOrd="0" presId="urn:microsoft.com/office/officeart/2005/8/layout/hList7"/>
    <dgm:cxn modelId="{06697053-AB06-4934-AD7F-27D708E51F8D}" type="presParOf" srcId="{57465DC7-D0DD-4DF4-B926-4231685AB9FB}" destId="{9883F620-3156-4C3F-8CFA-ACC276DB2436}" srcOrd="0" destOrd="0" presId="urn:microsoft.com/office/officeart/2005/8/layout/hList7"/>
    <dgm:cxn modelId="{11A56C2F-F2D1-4362-8F1A-094E3E794CE8}" type="presParOf" srcId="{9883F620-3156-4C3F-8CFA-ACC276DB2436}" destId="{4E659222-77C5-4AB4-9125-E4901DA696C1}" srcOrd="0" destOrd="0" presId="urn:microsoft.com/office/officeart/2005/8/layout/hList7"/>
    <dgm:cxn modelId="{EBEC933A-6996-4206-A61C-9D742ED5FB90}" type="presParOf" srcId="{9883F620-3156-4C3F-8CFA-ACC276DB2436}" destId="{DA33873F-5F5A-4DA9-BEBC-1E6C7FF6A490}" srcOrd="1" destOrd="0" presId="urn:microsoft.com/office/officeart/2005/8/layout/hList7"/>
    <dgm:cxn modelId="{8C168BF2-D213-4CC0-A331-ADB61850DFD1}" type="presParOf" srcId="{9883F620-3156-4C3F-8CFA-ACC276DB2436}" destId="{A59C9A07-55C2-437F-852A-5E81802E2BAD}" srcOrd="2" destOrd="0" presId="urn:microsoft.com/office/officeart/2005/8/layout/hList7"/>
    <dgm:cxn modelId="{AB6CFB73-163E-4CEC-AA40-A011865B68DB}" type="presParOf" srcId="{9883F620-3156-4C3F-8CFA-ACC276DB2436}" destId="{655F6DFD-CE07-4878-8A25-5F97AE1247EF}" srcOrd="3" destOrd="0" presId="urn:microsoft.com/office/officeart/2005/8/layout/hList7"/>
    <dgm:cxn modelId="{1D76CA4B-C067-4EF9-9A32-4DCE1E9E6AF5}" type="presParOf" srcId="{57465DC7-D0DD-4DF4-B926-4231685AB9FB}" destId="{BF3B22EB-FC43-4E78-BB22-90DCB6F47C2D}" srcOrd="1" destOrd="0" presId="urn:microsoft.com/office/officeart/2005/8/layout/hList7"/>
    <dgm:cxn modelId="{CA210491-A5B0-493C-8BE4-A7B42B84E759}" type="presParOf" srcId="{57465DC7-D0DD-4DF4-B926-4231685AB9FB}" destId="{008A81B4-7196-4276-ABC9-79FF1F31B34D}" srcOrd="2" destOrd="0" presId="urn:microsoft.com/office/officeart/2005/8/layout/hList7"/>
    <dgm:cxn modelId="{12745323-58E3-473C-B9C1-67FA039C7463}" type="presParOf" srcId="{008A81B4-7196-4276-ABC9-79FF1F31B34D}" destId="{ACB79D69-84F1-4040-AAD8-BD85285DC8F4}" srcOrd="0" destOrd="0" presId="urn:microsoft.com/office/officeart/2005/8/layout/hList7"/>
    <dgm:cxn modelId="{B17B1A6A-4E70-4091-A2B3-040E61E6A3B0}" type="presParOf" srcId="{008A81B4-7196-4276-ABC9-79FF1F31B34D}" destId="{4A6FCE8A-FC6B-4770-A492-67A9E55C8118}" srcOrd="1" destOrd="0" presId="urn:microsoft.com/office/officeart/2005/8/layout/hList7"/>
    <dgm:cxn modelId="{65E17AD9-46ED-4AB0-B321-882C6971FBF6}" type="presParOf" srcId="{008A81B4-7196-4276-ABC9-79FF1F31B34D}" destId="{DCB3D492-C65A-42D4-85DD-0D4831EDCA81}" srcOrd="2" destOrd="0" presId="urn:microsoft.com/office/officeart/2005/8/layout/hList7"/>
    <dgm:cxn modelId="{68C24A30-9F28-4122-A255-DC339D202C39}" type="presParOf" srcId="{008A81B4-7196-4276-ABC9-79FF1F31B34D}" destId="{199D574D-E024-433D-90B2-88C62C769F13}" srcOrd="3" destOrd="0" presId="urn:microsoft.com/office/officeart/2005/8/layout/hList7"/>
    <dgm:cxn modelId="{5FA898D3-8E3C-48E8-A2A4-53FF88047F3A}" type="presParOf" srcId="{57465DC7-D0DD-4DF4-B926-4231685AB9FB}" destId="{E32A5DB7-B3C8-4C55-B66C-49305BA24395}" srcOrd="3" destOrd="0" presId="urn:microsoft.com/office/officeart/2005/8/layout/hList7"/>
    <dgm:cxn modelId="{35C39718-87E8-40AB-9D7A-45056552B519}" type="presParOf" srcId="{57465DC7-D0DD-4DF4-B926-4231685AB9FB}" destId="{8CB3F8E0-F538-48C2-A992-85B435FF9B18}" srcOrd="4" destOrd="0" presId="urn:microsoft.com/office/officeart/2005/8/layout/hList7"/>
    <dgm:cxn modelId="{A1472FFF-676D-4471-9CE0-7B39613DFE14}" type="presParOf" srcId="{8CB3F8E0-F538-48C2-A992-85B435FF9B18}" destId="{A62C098A-AD27-4017-9376-A42EABE2732C}" srcOrd="0" destOrd="0" presId="urn:microsoft.com/office/officeart/2005/8/layout/hList7"/>
    <dgm:cxn modelId="{4BADD4BA-1F7E-405C-B9A5-DCC0196302F1}" type="presParOf" srcId="{8CB3F8E0-F538-48C2-A992-85B435FF9B18}" destId="{90931103-2C3B-473A-957E-E11FCD3ABA93}" srcOrd="1" destOrd="0" presId="urn:microsoft.com/office/officeart/2005/8/layout/hList7"/>
    <dgm:cxn modelId="{765ADB6C-2B43-47C6-99F3-4598CC2A694B}" type="presParOf" srcId="{8CB3F8E0-F538-48C2-A992-85B435FF9B18}" destId="{F3F2397E-F6E5-44C4-BF8E-F2E0C67CDC76}" srcOrd="2" destOrd="0" presId="urn:microsoft.com/office/officeart/2005/8/layout/hList7"/>
    <dgm:cxn modelId="{2017069A-F751-43BB-BA57-F9F0810EEDE0}" type="presParOf" srcId="{8CB3F8E0-F538-48C2-A992-85B435FF9B18}" destId="{0F5DEE17-B661-403B-9373-CC2E5A7D3228}" srcOrd="3" destOrd="0" presId="urn:microsoft.com/office/officeart/2005/8/layout/hList7"/>
    <dgm:cxn modelId="{B511FF32-0F77-4F86-858D-F5BD116E06D3}" type="presParOf" srcId="{57465DC7-D0DD-4DF4-B926-4231685AB9FB}" destId="{C5041DE7-8057-4FC6-8166-396FC982612B}" srcOrd="5" destOrd="0" presId="urn:microsoft.com/office/officeart/2005/8/layout/hList7"/>
    <dgm:cxn modelId="{73446B49-19D1-4B26-9BF1-983F7ACD64DF}" type="presParOf" srcId="{57465DC7-D0DD-4DF4-B926-4231685AB9FB}" destId="{EBA58112-56F1-44FB-9A5A-85056634FA31}" srcOrd="6" destOrd="0" presId="urn:microsoft.com/office/officeart/2005/8/layout/hList7"/>
    <dgm:cxn modelId="{BE3E547B-8440-4411-905C-4527BAA1A6B2}" type="presParOf" srcId="{EBA58112-56F1-44FB-9A5A-85056634FA31}" destId="{4DE1C88B-2B16-414C-8597-F08F0A9F1C38}" srcOrd="0" destOrd="0" presId="urn:microsoft.com/office/officeart/2005/8/layout/hList7"/>
    <dgm:cxn modelId="{C19A83E7-F222-4A9D-B429-B25CEBE5AD1F}" type="presParOf" srcId="{EBA58112-56F1-44FB-9A5A-85056634FA31}" destId="{037CF3BC-4570-4251-996C-D8769DEED4EA}" srcOrd="1" destOrd="0" presId="urn:microsoft.com/office/officeart/2005/8/layout/hList7"/>
    <dgm:cxn modelId="{8E4DE0C7-7492-419A-B5BC-2AE7E88CF7F3}" type="presParOf" srcId="{EBA58112-56F1-44FB-9A5A-85056634FA31}" destId="{98400D6C-DAFD-4678-8188-527EEA79B679}" srcOrd="2" destOrd="0" presId="urn:microsoft.com/office/officeart/2005/8/layout/hList7"/>
    <dgm:cxn modelId="{7E475497-13A1-4DCC-ABDB-41A2353CECD3}" type="presParOf" srcId="{EBA58112-56F1-44FB-9A5A-85056634FA31}" destId="{51D464F5-3890-4D48-B236-73FAB2DCA451}" srcOrd="3" destOrd="0" presId="urn:microsoft.com/office/officeart/2005/8/layout/hList7"/>
    <dgm:cxn modelId="{F23F735A-4B3F-439C-B04B-C360553B5DB6}" type="presParOf" srcId="{57465DC7-D0DD-4DF4-B926-4231685AB9FB}" destId="{E0A2D8C1-F067-47E5-9B2B-65B5115E3003}" srcOrd="7" destOrd="0" presId="urn:microsoft.com/office/officeart/2005/8/layout/hList7"/>
    <dgm:cxn modelId="{058F6CCC-A62C-4FC2-ABC3-D82BA4AF0227}" type="presParOf" srcId="{57465DC7-D0DD-4DF4-B926-4231685AB9FB}" destId="{13041D29-61E8-4FB2-BDA6-0BB2F3FB786B}" srcOrd="8" destOrd="0" presId="urn:microsoft.com/office/officeart/2005/8/layout/hList7"/>
    <dgm:cxn modelId="{03014859-AFCA-4B98-9AD1-381919B72259}" type="presParOf" srcId="{13041D29-61E8-4FB2-BDA6-0BB2F3FB786B}" destId="{A2CFB8C4-14F6-4527-B251-6CF180974587}" srcOrd="0" destOrd="0" presId="urn:microsoft.com/office/officeart/2005/8/layout/hList7"/>
    <dgm:cxn modelId="{EC5A9841-3775-4B6A-AB3B-B7373D77AD3C}" type="presParOf" srcId="{13041D29-61E8-4FB2-BDA6-0BB2F3FB786B}" destId="{B4F68EA1-DFEA-45A6-BAAF-46892C639D97}" srcOrd="1" destOrd="0" presId="urn:microsoft.com/office/officeart/2005/8/layout/hList7"/>
    <dgm:cxn modelId="{9E078D72-28D3-4925-86E7-C2BCB9F4511D}" type="presParOf" srcId="{13041D29-61E8-4FB2-BDA6-0BB2F3FB786B}" destId="{2764A72D-FAD1-4C1D-B891-995E76BF7168}" srcOrd="2" destOrd="0" presId="urn:microsoft.com/office/officeart/2005/8/layout/hList7"/>
    <dgm:cxn modelId="{39C8D2F1-7C6F-4BCD-BDC8-01CC2285EB78}" type="presParOf" srcId="{13041D29-61E8-4FB2-BDA6-0BB2F3FB786B}" destId="{7A692A74-925D-4BAC-8BA5-2FA9F8AD8937}" srcOrd="3" destOrd="0" presId="urn:microsoft.com/office/officeart/2005/8/layout/hList7"/>
    <dgm:cxn modelId="{B15E639D-ED86-4AE2-BE39-24BCAA6576F4}" type="presParOf" srcId="{57465DC7-D0DD-4DF4-B926-4231685AB9FB}" destId="{D4BC2986-F739-445F-A9D3-6CE29152ECF6}" srcOrd="9" destOrd="0" presId="urn:microsoft.com/office/officeart/2005/8/layout/hList7"/>
    <dgm:cxn modelId="{1D58C66B-3A1E-47F3-90E9-6A6E03BF4D7C}" type="presParOf" srcId="{57465DC7-D0DD-4DF4-B926-4231685AB9FB}" destId="{59D82300-76CA-425A-BDD1-CF21DFC1FEF1}" srcOrd="10" destOrd="0" presId="urn:microsoft.com/office/officeart/2005/8/layout/hList7"/>
    <dgm:cxn modelId="{046AE1BB-5369-4165-AC03-31D8F999B876}" type="presParOf" srcId="{59D82300-76CA-425A-BDD1-CF21DFC1FEF1}" destId="{99377A30-65C6-4449-98E3-142C48AC68F6}" srcOrd="0" destOrd="0" presId="urn:microsoft.com/office/officeart/2005/8/layout/hList7"/>
    <dgm:cxn modelId="{69C8938B-01C0-4559-BADA-6BC02402FB08}" type="presParOf" srcId="{59D82300-76CA-425A-BDD1-CF21DFC1FEF1}" destId="{AC53B821-60AD-4301-9117-9F20964275EB}" srcOrd="1" destOrd="0" presId="urn:microsoft.com/office/officeart/2005/8/layout/hList7"/>
    <dgm:cxn modelId="{4AAB343C-23A9-462D-94B8-4D450C479FA7}" type="presParOf" srcId="{59D82300-76CA-425A-BDD1-CF21DFC1FEF1}" destId="{E23910C6-0DD1-4925-AE08-B5B1F13C3ED2}" srcOrd="2" destOrd="0" presId="urn:microsoft.com/office/officeart/2005/8/layout/hList7"/>
    <dgm:cxn modelId="{39938303-2DBE-484E-8FC4-FB236F838E7A}" type="presParOf" srcId="{59D82300-76CA-425A-BDD1-CF21DFC1FEF1}" destId="{913F0588-AE54-4CF2-8040-7201E726C54C}"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659222-77C5-4AB4-9125-E4901DA696C1}">
      <dsp:nvSpPr>
        <dsp:cNvPr id="0" name=""/>
        <dsp:cNvSpPr/>
      </dsp:nvSpPr>
      <dsp:spPr>
        <a:xfrm>
          <a:off x="8" y="0"/>
          <a:ext cx="1635472" cy="3760891"/>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lvl="0" algn="ctr" defTabSz="755650" rtl="0">
            <a:lnSpc>
              <a:spcPct val="90000"/>
            </a:lnSpc>
            <a:spcBef>
              <a:spcPct val="0"/>
            </a:spcBef>
            <a:spcAft>
              <a:spcPct val="35000"/>
            </a:spcAft>
          </a:pPr>
          <a:r>
            <a:rPr lang="en-US" sz="1700" kern="1200" dirty="0" smtClean="0"/>
            <a:t>RFQ – </a:t>
          </a:r>
        </a:p>
        <a:p>
          <a:pPr lvl="0" algn="ctr" defTabSz="755650" rtl="0">
            <a:lnSpc>
              <a:spcPct val="90000"/>
            </a:lnSpc>
            <a:spcBef>
              <a:spcPct val="0"/>
            </a:spcBef>
            <a:spcAft>
              <a:spcPct val="35000"/>
            </a:spcAft>
          </a:pPr>
          <a:r>
            <a:rPr lang="en-US" sz="1700" kern="1200" dirty="0" smtClean="0"/>
            <a:t>March 21, 2021</a:t>
          </a:r>
          <a:endParaRPr lang="en-US" sz="1700" kern="1200" dirty="0"/>
        </a:p>
      </dsp:txBody>
      <dsp:txXfrm>
        <a:off x="8" y="1504356"/>
        <a:ext cx="1635472" cy="1504356"/>
      </dsp:txXfrm>
    </dsp:sp>
    <dsp:sp modelId="{655F6DFD-CE07-4878-8A25-5F97AE1247EF}">
      <dsp:nvSpPr>
        <dsp:cNvPr id="0" name=""/>
        <dsp:cNvSpPr/>
      </dsp:nvSpPr>
      <dsp:spPr>
        <a:xfrm>
          <a:off x="191670" y="225653"/>
          <a:ext cx="1252376" cy="1252376"/>
        </a:xfrm>
        <a:prstGeom prst="ellipse">
          <a:avLst/>
        </a:prstGeom>
        <a:solidFill>
          <a:srgbClr val="00B05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CB79D69-84F1-4040-AAD8-BD85285DC8F4}">
      <dsp:nvSpPr>
        <dsp:cNvPr id="0" name=""/>
        <dsp:cNvSpPr/>
      </dsp:nvSpPr>
      <dsp:spPr>
        <a:xfrm>
          <a:off x="1684659" y="0"/>
          <a:ext cx="1635472" cy="3760891"/>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lvl="0" algn="ctr" defTabSz="755650" rtl="0">
            <a:lnSpc>
              <a:spcPct val="90000"/>
            </a:lnSpc>
            <a:spcBef>
              <a:spcPct val="0"/>
            </a:spcBef>
            <a:spcAft>
              <a:spcPct val="35000"/>
            </a:spcAft>
          </a:pPr>
          <a:r>
            <a:rPr lang="en-US" sz="1700" kern="1200" dirty="0" smtClean="0"/>
            <a:t>RFP for Industry – May 2022</a:t>
          </a:r>
          <a:endParaRPr lang="en-US" sz="1700" kern="1200" dirty="0"/>
        </a:p>
      </dsp:txBody>
      <dsp:txXfrm>
        <a:off x="1684659" y="1504356"/>
        <a:ext cx="1635472" cy="1504356"/>
      </dsp:txXfrm>
    </dsp:sp>
    <dsp:sp modelId="{199D574D-E024-433D-90B2-88C62C769F13}">
      <dsp:nvSpPr>
        <dsp:cNvPr id="0" name=""/>
        <dsp:cNvSpPr/>
      </dsp:nvSpPr>
      <dsp:spPr>
        <a:xfrm>
          <a:off x="1876206" y="225653"/>
          <a:ext cx="1252376" cy="1252376"/>
        </a:xfrm>
        <a:prstGeom prst="ellipse">
          <a:avLst/>
        </a:prstGeom>
        <a:solidFill>
          <a:srgbClr val="FFC00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62C098A-AD27-4017-9376-A42EABE2732C}">
      <dsp:nvSpPr>
        <dsp:cNvPr id="0" name=""/>
        <dsp:cNvSpPr/>
      </dsp:nvSpPr>
      <dsp:spPr>
        <a:xfrm>
          <a:off x="3369195" y="0"/>
          <a:ext cx="1635472" cy="3760891"/>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lvl="0" algn="ctr" defTabSz="755650" rtl="0">
            <a:lnSpc>
              <a:spcPct val="90000"/>
            </a:lnSpc>
            <a:spcBef>
              <a:spcPct val="0"/>
            </a:spcBef>
            <a:spcAft>
              <a:spcPct val="35000"/>
            </a:spcAft>
          </a:pPr>
          <a:r>
            <a:rPr lang="en-US" sz="1700" kern="1200" dirty="0" smtClean="0"/>
            <a:t>Final RFP – June 2022</a:t>
          </a:r>
          <a:endParaRPr lang="en-US" sz="1700" kern="1200" dirty="0"/>
        </a:p>
      </dsp:txBody>
      <dsp:txXfrm>
        <a:off x="3369195" y="1504356"/>
        <a:ext cx="1635472" cy="1504356"/>
      </dsp:txXfrm>
    </dsp:sp>
    <dsp:sp modelId="{0F5DEE17-B661-403B-9373-CC2E5A7D3228}">
      <dsp:nvSpPr>
        <dsp:cNvPr id="0" name=""/>
        <dsp:cNvSpPr/>
      </dsp:nvSpPr>
      <dsp:spPr>
        <a:xfrm>
          <a:off x="3560743" y="225653"/>
          <a:ext cx="1252376" cy="1252376"/>
        </a:xfrm>
        <a:prstGeom prst="ellipse">
          <a:avLst/>
        </a:prstGeom>
        <a:solidFill>
          <a:srgbClr val="C0000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DE1C88B-2B16-414C-8597-F08F0A9F1C38}">
      <dsp:nvSpPr>
        <dsp:cNvPr id="0" name=""/>
        <dsp:cNvSpPr/>
      </dsp:nvSpPr>
      <dsp:spPr>
        <a:xfrm>
          <a:off x="5053732" y="0"/>
          <a:ext cx="1635472" cy="3760891"/>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lvl="0" algn="ctr" defTabSz="755650" rtl="0">
            <a:lnSpc>
              <a:spcPct val="90000"/>
            </a:lnSpc>
            <a:spcBef>
              <a:spcPct val="0"/>
            </a:spcBef>
            <a:spcAft>
              <a:spcPct val="35000"/>
            </a:spcAft>
          </a:pPr>
          <a:r>
            <a:rPr lang="en-US" sz="1700" kern="1200" dirty="0" smtClean="0"/>
            <a:t>Public Announcement – August 2022</a:t>
          </a:r>
          <a:endParaRPr lang="en-US" sz="1700" kern="1200" dirty="0"/>
        </a:p>
      </dsp:txBody>
      <dsp:txXfrm>
        <a:off x="5053732" y="1504356"/>
        <a:ext cx="1635472" cy="1504356"/>
      </dsp:txXfrm>
    </dsp:sp>
    <dsp:sp modelId="{51D464F5-3890-4D48-B236-73FAB2DCA451}">
      <dsp:nvSpPr>
        <dsp:cNvPr id="0" name=""/>
        <dsp:cNvSpPr/>
      </dsp:nvSpPr>
      <dsp:spPr>
        <a:xfrm>
          <a:off x="5245279" y="225653"/>
          <a:ext cx="1252376" cy="1252376"/>
        </a:xfrm>
        <a:prstGeom prst="ellipse">
          <a:avLst/>
        </a:prstGeom>
        <a:solidFill>
          <a:schemeClr val="accent1">
            <a:lumMod val="5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2CFB8C4-14F6-4527-B251-6CF180974587}">
      <dsp:nvSpPr>
        <dsp:cNvPr id="0" name=""/>
        <dsp:cNvSpPr/>
      </dsp:nvSpPr>
      <dsp:spPr>
        <a:xfrm>
          <a:off x="6738268" y="0"/>
          <a:ext cx="1635472" cy="3760891"/>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lvl="0" algn="ctr" defTabSz="755650" rtl="0">
            <a:lnSpc>
              <a:spcPct val="90000"/>
            </a:lnSpc>
            <a:spcBef>
              <a:spcPct val="0"/>
            </a:spcBef>
            <a:spcAft>
              <a:spcPct val="35000"/>
            </a:spcAft>
          </a:pPr>
          <a:r>
            <a:rPr lang="en-US" sz="1700" kern="1200" dirty="0" smtClean="0"/>
            <a:t>Contract Execution – </a:t>
          </a:r>
        </a:p>
        <a:p>
          <a:pPr lvl="0" algn="ctr" defTabSz="755650" rtl="0">
            <a:lnSpc>
              <a:spcPct val="90000"/>
            </a:lnSpc>
            <a:spcBef>
              <a:spcPct val="0"/>
            </a:spcBef>
            <a:spcAft>
              <a:spcPct val="35000"/>
            </a:spcAft>
          </a:pPr>
          <a:r>
            <a:rPr lang="en-US" sz="1700" kern="1200" dirty="0" smtClean="0"/>
            <a:t>September 2022</a:t>
          </a:r>
          <a:endParaRPr lang="en-US" sz="1700" kern="1200" dirty="0"/>
        </a:p>
      </dsp:txBody>
      <dsp:txXfrm>
        <a:off x="6738268" y="1504356"/>
        <a:ext cx="1635472" cy="1504356"/>
      </dsp:txXfrm>
    </dsp:sp>
    <dsp:sp modelId="{7A692A74-925D-4BAC-8BA5-2FA9F8AD8937}">
      <dsp:nvSpPr>
        <dsp:cNvPr id="0" name=""/>
        <dsp:cNvSpPr/>
      </dsp:nvSpPr>
      <dsp:spPr>
        <a:xfrm>
          <a:off x="6929816" y="225653"/>
          <a:ext cx="1252376" cy="1252376"/>
        </a:xfrm>
        <a:prstGeom prst="ellipse">
          <a:avLst/>
        </a:prstGeom>
        <a:solidFill>
          <a:srgbClr val="0070C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9377A30-65C6-4449-98E3-142C48AC68F6}">
      <dsp:nvSpPr>
        <dsp:cNvPr id="0" name=""/>
        <dsp:cNvSpPr/>
      </dsp:nvSpPr>
      <dsp:spPr>
        <a:xfrm>
          <a:off x="8422804" y="0"/>
          <a:ext cx="1635472" cy="3760891"/>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lvl="0" algn="ctr" defTabSz="755650">
            <a:lnSpc>
              <a:spcPct val="90000"/>
            </a:lnSpc>
            <a:spcBef>
              <a:spcPct val="0"/>
            </a:spcBef>
            <a:spcAft>
              <a:spcPct val="35000"/>
            </a:spcAft>
          </a:pPr>
          <a:r>
            <a:rPr lang="en-US" sz="1700" kern="1200" dirty="0" smtClean="0"/>
            <a:t>Construction</a:t>
          </a:r>
        </a:p>
        <a:p>
          <a:pPr lvl="0" algn="ctr" defTabSz="755650">
            <a:lnSpc>
              <a:spcPct val="90000"/>
            </a:lnSpc>
            <a:spcBef>
              <a:spcPct val="0"/>
            </a:spcBef>
            <a:spcAft>
              <a:spcPct val="35000"/>
            </a:spcAft>
          </a:pPr>
          <a:r>
            <a:rPr lang="en-US" sz="1700" kern="1200" dirty="0" smtClean="0"/>
            <a:t>Duration</a:t>
          </a:r>
          <a:endParaRPr lang="en-US" sz="1700" kern="1200" dirty="0"/>
        </a:p>
      </dsp:txBody>
      <dsp:txXfrm>
        <a:off x="8422804" y="1504356"/>
        <a:ext cx="1635472" cy="1504356"/>
      </dsp:txXfrm>
    </dsp:sp>
    <dsp:sp modelId="{913F0588-AE54-4CF2-8040-7201E726C54C}">
      <dsp:nvSpPr>
        <dsp:cNvPr id="0" name=""/>
        <dsp:cNvSpPr/>
      </dsp:nvSpPr>
      <dsp:spPr>
        <a:xfrm>
          <a:off x="8614352" y="225653"/>
          <a:ext cx="1252376" cy="1252376"/>
        </a:xfrm>
        <a:prstGeom prst="ellipse">
          <a:avLst/>
        </a:prstGeom>
        <a:solidFill>
          <a:schemeClr val="accent1">
            <a:tint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93980A5-3CF9-4870-98D7-07FBA12FDD6B}">
      <dsp:nvSpPr>
        <dsp:cNvPr id="0" name=""/>
        <dsp:cNvSpPr/>
      </dsp:nvSpPr>
      <dsp:spPr>
        <a:xfrm>
          <a:off x="402335" y="3008712"/>
          <a:ext cx="9253728" cy="564133"/>
        </a:xfrm>
        <a:prstGeom prst="leftRightArrow">
          <a:avLst/>
        </a:prstGeom>
        <a:solidFill>
          <a:schemeClr val="accent1">
            <a:tint val="6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DDE01D-4068-4193-B97D-7188F0155A8A}" type="datetimeFigureOut">
              <a:rPr lang="en-US" smtClean="0"/>
              <a:t>3/3/2022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369AE2-837A-4954-9D7D-98410BA7F503}" type="slidenum">
              <a:rPr lang="en-US" smtClean="0"/>
              <a:t>‹#›</a:t>
            </a:fld>
            <a:endParaRPr lang="en-US"/>
          </a:p>
        </p:txBody>
      </p:sp>
    </p:spTree>
    <p:extLst>
      <p:ext uri="{BB962C8B-B14F-4D97-AF65-F5344CB8AC3E}">
        <p14:creationId xmlns:p14="http://schemas.microsoft.com/office/powerpoint/2010/main" val="31337489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369AE2-837A-4954-9D7D-98410BA7F503}" type="slidenum">
              <a:rPr lang="en-US" smtClean="0"/>
              <a:t>5</a:t>
            </a:fld>
            <a:endParaRPr lang="en-US"/>
          </a:p>
        </p:txBody>
      </p:sp>
    </p:spTree>
    <p:extLst>
      <p:ext uri="{BB962C8B-B14F-4D97-AF65-F5344CB8AC3E}">
        <p14:creationId xmlns:p14="http://schemas.microsoft.com/office/powerpoint/2010/main" val="41778993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Plan</a:t>
            </a:r>
            <a:r>
              <a:rPr lang="en-US" baseline="0" dirty="0" smtClean="0"/>
              <a:t> at this point this point is to be Cost – 55%, Technical Weight – 25%, and Added Value &amp; Innovation Quality Credit Weight – 20%</a:t>
            </a:r>
            <a:endParaRPr lang="en-US" dirty="0"/>
          </a:p>
        </p:txBody>
      </p:sp>
      <p:sp>
        <p:nvSpPr>
          <p:cNvPr id="4" name="Slide Number Placeholder 3"/>
          <p:cNvSpPr>
            <a:spLocks noGrp="1"/>
          </p:cNvSpPr>
          <p:nvPr>
            <p:ph type="sldNum" sz="quarter" idx="10"/>
          </p:nvPr>
        </p:nvSpPr>
        <p:spPr/>
        <p:txBody>
          <a:bodyPr/>
          <a:lstStyle/>
          <a:p>
            <a:fld id="{09369AE2-837A-4954-9D7D-98410BA7F503}" type="slidenum">
              <a:rPr lang="en-US" smtClean="0"/>
              <a:t>6</a:t>
            </a:fld>
            <a:endParaRPr lang="en-US"/>
          </a:p>
        </p:txBody>
      </p:sp>
    </p:spTree>
    <p:extLst>
      <p:ext uri="{BB962C8B-B14F-4D97-AF65-F5344CB8AC3E}">
        <p14:creationId xmlns:p14="http://schemas.microsoft.com/office/powerpoint/2010/main" val="8983183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369AE2-837A-4954-9D7D-98410BA7F503}" type="slidenum">
              <a:rPr lang="en-US" smtClean="0"/>
              <a:t>7</a:t>
            </a:fld>
            <a:endParaRPr lang="en-US"/>
          </a:p>
        </p:txBody>
      </p:sp>
    </p:spTree>
    <p:extLst>
      <p:ext uri="{BB962C8B-B14F-4D97-AF65-F5344CB8AC3E}">
        <p14:creationId xmlns:p14="http://schemas.microsoft.com/office/powerpoint/2010/main" val="30488472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369AE2-837A-4954-9D7D-98410BA7F503}" type="slidenum">
              <a:rPr lang="en-US" smtClean="0"/>
              <a:t>8</a:t>
            </a:fld>
            <a:endParaRPr lang="en-US"/>
          </a:p>
        </p:txBody>
      </p:sp>
    </p:spTree>
    <p:extLst>
      <p:ext uri="{BB962C8B-B14F-4D97-AF65-F5344CB8AC3E}">
        <p14:creationId xmlns:p14="http://schemas.microsoft.com/office/powerpoint/2010/main" val="5269746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369AE2-837A-4954-9D7D-98410BA7F503}" type="slidenum">
              <a:rPr lang="en-US" smtClean="0"/>
              <a:t>13</a:t>
            </a:fld>
            <a:endParaRPr lang="en-US"/>
          </a:p>
        </p:txBody>
      </p:sp>
    </p:spTree>
    <p:extLst>
      <p:ext uri="{BB962C8B-B14F-4D97-AF65-F5344CB8AC3E}">
        <p14:creationId xmlns:p14="http://schemas.microsoft.com/office/powerpoint/2010/main" val="7290726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369AE2-837A-4954-9D7D-98410BA7F503}" type="slidenum">
              <a:rPr lang="en-US" smtClean="0"/>
              <a:t>14</a:t>
            </a:fld>
            <a:endParaRPr lang="en-US"/>
          </a:p>
        </p:txBody>
      </p:sp>
    </p:spTree>
    <p:extLst>
      <p:ext uri="{BB962C8B-B14F-4D97-AF65-F5344CB8AC3E}">
        <p14:creationId xmlns:p14="http://schemas.microsoft.com/office/powerpoint/2010/main" val="14161276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369AE2-837A-4954-9D7D-98410BA7F503}" type="slidenum">
              <a:rPr lang="en-US" smtClean="0"/>
              <a:t>15</a:t>
            </a:fld>
            <a:endParaRPr lang="en-US"/>
          </a:p>
        </p:txBody>
      </p:sp>
    </p:spTree>
    <p:extLst>
      <p:ext uri="{BB962C8B-B14F-4D97-AF65-F5344CB8AC3E}">
        <p14:creationId xmlns:p14="http://schemas.microsoft.com/office/powerpoint/2010/main" val="6284090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369AE2-837A-4954-9D7D-98410BA7F503}" type="slidenum">
              <a:rPr lang="en-US" smtClean="0"/>
              <a:t>16</a:t>
            </a:fld>
            <a:endParaRPr lang="en-US"/>
          </a:p>
        </p:txBody>
      </p:sp>
    </p:spTree>
    <p:extLst>
      <p:ext uri="{BB962C8B-B14F-4D97-AF65-F5344CB8AC3E}">
        <p14:creationId xmlns:p14="http://schemas.microsoft.com/office/powerpoint/2010/main" val="12933166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369AE2-837A-4954-9D7D-98410BA7F503}" type="slidenum">
              <a:rPr lang="en-US" smtClean="0"/>
              <a:t>17</a:t>
            </a:fld>
            <a:endParaRPr lang="en-US"/>
          </a:p>
        </p:txBody>
      </p:sp>
    </p:spTree>
    <p:extLst>
      <p:ext uri="{BB962C8B-B14F-4D97-AF65-F5344CB8AC3E}">
        <p14:creationId xmlns:p14="http://schemas.microsoft.com/office/powerpoint/2010/main" val="34779734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3/3/2022</a:t>
            </a:fld>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2583314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a:extLst>
              <a:ext uri="{FF2B5EF4-FFF2-40B4-BE49-F238E27FC236}">
                <a16:creationId xmlns:a16="http://schemas.microsoft.com/office/drawing/2014/main" id="{7D5506EE-1026-4F35-9ACC-BD05BE0F9B36}"/>
              </a:ext>
            </a:extLst>
          </p:cNvPr>
          <p:cNvSpPr>
            <a:spLocks noGrp="1"/>
          </p:cNvSpPr>
          <p:nvPr>
            <p:ph type="dt" sz="half" idx="10"/>
          </p:nvPr>
        </p:nvSpPr>
        <p:spPr/>
        <p:txBody>
          <a:bodyPr/>
          <a:lstStyle/>
          <a:p>
            <a:fld id="{B612A279-0833-481D-8C56-F67FD0AC6C50}" type="datetime1">
              <a:rPr lang="en-US" smtClean="0"/>
              <a:t>3/3/2022</a:t>
            </a:fld>
            <a:endParaRPr lang="en-US" dirty="0"/>
          </a:p>
        </p:txBody>
      </p:sp>
      <p:sp>
        <p:nvSpPr>
          <p:cNvPr id="8" name="Footer Placeholder 7">
            <a:extLst>
              <a:ext uri="{FF2B5EF4-FFF2-40B4-BE49-F238E27FC236}">
                <a16:creationId xmlns:a16="http://schemas.microsoft.com/office/drawing/2014/main" id="{B7696E5F-8D95-4450-AE52-5438E6EDE2B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6722698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1B68A5B-D9FA-424B-A4EB-30E7223836B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a:extLst>
              <a:ext uri="{FF2B5EF4-FFF2-40B4-BE49-F238E27FC236}">
                <a16:creationId xmlns:a16="http://schemas.microsoft.com/office/drawing/2014/main" id="{AF33D6B0-F070-45C4-A472-19F432BE3932}"/>
              </a:ext>
            </a:extLst>
          </p:cNvPr>
          <p:cNvSpPr>
            <a:spLocks noGrp="1"/>
          </p:cNvSpPr>
          <p:nvPr>
            <p:ph type="dt" sz="half" idx="10"/>
          </p:nvPr>
        </p:nvSpPr>
        <p:spPr/>
        <p:txBody>
          <a:bodyPr/>
          <a:lstStyle/>
          <a:p>
            <a:fld id="{6587DA83-5663-4C9C-B9AA-0B40A3DAFF81}" type="datetime1">
              <a:rPr lang="en-US" smtClean="0"/>
              <a:t>3/3/2022</a:t>
            </a:fld>
            <a:endParaRPr lang="en-US" dirty="0"/>
          </a:p>
        </p:txBody>
      </p:sp>
      <p:sp>
        <p:nvSpPr>
          <p:cNvPr id="8" name="Footer Placeholder 7">
            <a:extLst>
              <a:ext uri="{FF2B5EF4-FFF2-40B4-BE49-F238E27FC236}">
                <a16:creationId xmlns:a16="http://schemas.microsoft.com/office/drawing/2014/main" id="{9975399F-DAB2-410D-967F-ED17E6F796E7}"/>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7618272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3/3/2022</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926706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97669AF7-7BEB-44E4-9852-375E34362B5B}" type="datetime1">
              <a:rPr lang="en-US" smtClean="0"/>
              <a:t>3/3/2022</a:t>
            </a:fld>
            <a:endParaRPr lang="en-US"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304162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80" y="2120900"/>
            <a:ext cx="4639736" cy="374819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3/3/2022</a:t>
            </a:fld>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2566630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3/3/2022</a:t>
            </a:fld>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0681946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3/3/2022</a:t>
            </a:fld>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118605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3/3/2022</a:t>
            </a:fld>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0014226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5458984" y="812799"/>
            <a:ext cx="5928344" cy="529475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92BEA474-078D-4E9B-9B14-09A87B19DC46}" type="datetime1">
              <a:rPr lang="en-US" smtClean="0"/>
              <a:t>3/3/2022</a:t>
            </a:fld>
            <a:endParaRPr lang="en-US" dirty="0"/>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9332822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3/3/2022</a:t>
            </a:fld>
            <a:endParaRPr lang="en-US" dirty="0"/>
          </a:p>
        </p:txBody>
      </p:sp>
      <p:sp>
        <p:nvSpPr>
          <p:cNvPr id="6" name="Footer Placeholder 5"/>
          <p:cNvSpPr>
            <a:spLocks noGrp="1"/>
          </p:cNvSpPr>
          <p:nvPr>
            <p:ph type="ftr" sz="quarter" idx="11"/>
          </p:nvPr>
        </p:nvSpPr>
        <p:spPr>
          <a:xfrm>
            <a:off x="1097279" y="6446838"/>
            <a:ext cx="6818262" cy="365125"/>
          </a:xfrm>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5232677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800">
                <a:solidFill>
                  <a:srgbClr val="FFFFFF"/>
                </a:solidFill>
              </a:defRPr>
            </a:lvl1pPr>
          </a:lstStyle>
          <a:p>
            <a:fld id="{62D6E202-B606-4609-B914-27C9371A1F6D}" type="datetime1">
              <a:rPr lang="en-US" smtClean="0"/>
              <a:t>3/3/2022</a:t>
            </a:fld>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8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800">
                <a:solidFill>
                  <a:srgbClr val="FFFFFF"/>
                </a:solidFill>
              </a:defRPr>
            </a:lvl1pPr>
          </a:lstStyle>
          <a:p>
            <a:fld id="{3A98EE3D-8CD1-4C3F-BD1C-C98C9596463C}" type="slidenum">
              <a:rPr lang="en-US" smtClean="0"/>
              <a:t>‹#›</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4982234"/>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47" r:id="rId3"/>
    <p:sldLayoutId id="2147483743" r:id="rId4"/>
    <p:sldLayoutId id="2147483738" r:id="rId5"/>
    <p:sldLayoutId id="2147483732" r:id="rId6"/>
    <p:sldLayoutId id="2147483733" r:id="rId7"/>
    <p:sldLayoutId id="2147483734" r:id="rId8"/>
    <p:sldLayoutId id="2147483735" r:id="rId9"/>
    <p:sldLayoutId id="2147483736" r:id="rId10"/>
    <p:sldLayoutId id="2147483737" r:id="rId11"/>
  </p:sldLayoutIdLst>
  <p:hf sldNum="0" hdr="0" ftr="0" dt="0"/>
  <p:txStyles>
    <p:title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6.emf"/></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A9286AD2-18A9-4868-A4E3-7A2097A208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1"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E7A7CD63-7EC3-44F3-95D0-595C4019FF24}"/>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27754" y="4498925"/>
            <a:ext cx="5636107"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Subtitle 2">
            <a:extLst>
              <a:ext uri="{FF2B5EF4-FFF2-40B4-BE49-F238E27FC236}">
                <a16:creationId xmlns:a16="http://schemas.microsoft.com/office/drawing/2014/main" id="{A8E9CFF2-3777-4FF4-A759-8491175B0B7C}"/>
              </a:ext>
            </a:extLst>
          </p:cNvPr>
          <p:cNvSpPr txBox="1">
            <a:spLocks/>
          </p:cNvSpPr>
          <p:nvPr/>
        </p:nvSpPr>
        <p:spPr>
          <a:xfrm>
            <a:off x="5152230" y="1579041"/>
            <a:ext cx="6269347" cy="1021498"/>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1"/>
                </a:solidFill>
                <a:latin typeface="+mn-lt"/>
                <a:ea typeface="+mn-ea"/>
                <a:cs typeface="+mn-cs"/>
              </a:defRPr>
            </a:lvl1pPr>
            <a:lvl2pPr marL="457200" indent="0" algn="ctr" defTabSz="914400" rtl="0" eaLnBrk="1" latinLnBrk="0" hangingPunct="1">
              <a:lnSpc>
                <a:spcPct val="100000"/>
              </a:lnSpc>
              <a:spcBef>
                <a:spcPts val="200"/>
              </a:spcBef>
              <a:spcAft>
                <a:spcPts val="400"/>
              </a:spcAft>
              <a:buClrTx/>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100000"/>
              </a:lnSpc>
              <a:spcBef>
                <a:spcPts val="200"/>
              </a:spcBef>
              <a:spcAft>
                <a:spcPts val="400"/>
              </a:spcAft>
              <a:buClrTx/>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100000"/>
              </a:lnSpc>
              <a:spcBef>
                <a:spcPts val="200"/>
              </a:spcBef>
              <a:spcAft>
                <a:spcPts val="400"/>
              </a:spcAft>
              <a:buClrTx/>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100000"/>
              </a:lnSpc>
              <a:spcBef>
                <a:spcPts val="200"/>
              </a:spcBef>
              <a:spcAft>
                <a:spcPts val="400"/>
              </a:spcAft>
              <a:buClrTx/>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endParaRPr lang="en-US" sz="4000" dirty="0">
              <a:solidFill>
                <a:schemeClr val="tx1">
                  <a:lumMod val="85000"/>
                  <a:lumOff val="15000"/>
                </a:schemeClr>
              </a:solidFill>
            </a:endParaRPr>
          </a:p>
        </p:txBody>
      </p:sp>
      <p:sp>
        <p:nvSpPr>
          <p:cNvPr id="8" name="Title 1"/>
          <p:cNvSpPr>
            <a:spLocks noGrp="1"/>
          </p:cNvSpPr>
          <p:nvPr>
            <p:ph type="ctrTitle"/>
          </p:nvPr>
        </p:nvSpPr>
        <p:spPr>
          <a:xfrm>
            <a:off x="1323654" y="3254904"/>
            <a:ext cx="10313680" cy="2342509"/>
          </a:xfrm>
        </p:spPr>
        <p:txBody>
          <a:bodyPr>
            <a:normAutofit fontScale="90000"/>
          </a:bodyPr>
          <a:lstStyle/>
          <a:p>
            <a:r>
              <a:rPr lang="en-US" sz="6000" cap="all" dirty="0" smtClean="0"/>
              <a:t/>
            </a:r>
            <a:br>
              <a:rPr lang="en-US" sz="6000" cap="all" dirty="0" smtClean="0"/>
            </a:br>
            <a:r>
              <a:rPr lang="en-US" sz="6000" cap="all" dirty="0" smtClean="0"/>
              <a:t>US 301 over four hole swamp</a:t>
            </a:r>
            <a:r>
              <a:rPr lang="en-US" cap="all" dirty="0"/>
              <a:t/>
            </a:r>
            <a:br>
              <a:rPr lang="en-US" cap="all" dirty="0"/>
            </a:br>
            <a:r>
              <a:rPr lang="en-US" dirty="0" smtClean="0"/>
              <a:t> </a:t>
            </a:r>
            <a:br>
              <a:rPr lang="en-US" dirty="0" smtClean="0"/>
            </a:br>
            <a:endParaRPr lang="en-US" sz="4400" dirty="0"/>
          </a:p>
        </p:txBody>
      </p:sp>
      <p:sp>
        <p:nvSpPr>
          <p:cNvPr id="2" name="TextBox 1"/>
          <p:cNvSpPr txBox="1"/>
          <p:nvPr/>
        </p:nvSpPr>
        <p:spPr>
          <a:xfrm>
            <a:off x="5427754" y="4520195"/>
            <a:ext cx="8280971" cy="1077218"/>
          </a:xfrm>
          <a:prstGeom prst="rect">
            <a:avLst/>
          </a:prstGeom>
          <a:noFill/>
        </p:spPr>
        <p:txBody>
          <a:bodyPr wrap="square" rtlCol="0">
            <a:spAutoFit/>
          </a:bodyPr>
          <a:lstStyle/>
          <a:p>
            <a:r>
              <a:rPr lang="en-US" sz="3200" dirty="0" smtClean="0">
                <a:solidFill>
                  <a:srgbClr val="0070C0"/>
                </a:solidFill>
              </a:rPr>
              <a:t>EARLY COORDINATION MEETING</a:t>
            </a:r>
          </a:p>
          <a:p>
            <a:r>
              <a:rPr lang="en-US" sz="3200" dirty="0" smtClean="0">
                <a:solidFill>
                  <a:srgbClr val="0070C0"/>
                </a:solidFill>
              </a:rPr>
              <a:t>MARCH 3, 2022</a:t>
            </a:r>
            <a:endParaRPr lang="en-US" sz="3200" dirty="0">
              <a:solidFill>
                <a:srgbClr val="0070C0"/>
              </a:solidFill>
            </a:endParaRPr>
          </a:p>
        </p:txBody>
      </p:sp>
      <p:pic>
        <p:nvPicPr>
          <p:cNvPr id="2050" name="Picture 2" descr="SCDOT to hold public hearing on interchange project | Local | thetandd.com"/>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438382" y="1683095"/>
            <a:ext cx="2489772" cy="622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373782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Roadway</a:t>
            </a:r>
            <a:endParaRPr lang="en-US" dirty="0"/>
          </a:p>
        </p:txBody>
      </p:sp>
      <p:sp>
        <p:nvSpPr>
          <p:cNvPr id="3" name="Content Placeholder 2"/>
          <p:cNvSpPr>
            <a:spLocks noGrp="1"/>
          </p:cNvSpPr>
          <p:nvPr>
            <p:ph idx="1"/>
          </p:nvPr>
        </p:nvSpPr>
        <p:spPr>
          <a:xfrm>
            <a:off x="1097280" y="2045970"/>
            <a:ext cx="10058400" cy="4126229"/>
          </a:xfrm>
        </p:spPr>
        <p:txBody>
          <a:bodyPr/>
          <a:lstStyle/>
          <a:p>
            <a:pPr lvl="0">
              <a:buClr>
                <a:srgbClr val="9BA8B7"/>
              </a:buClr>
              <a:buFont typeface="Wingdings" panose="05000000000000000000" pitchFamily="2" charset="2"/>
              <a:buChar char="§"/>
            </a:pPr>
            <a:r>
              <a:rPr lang="en-US" sz="3200" dirty="0" smtClean="0">
                <a:solidFill>
                  <a:srgbClr val="000000">
                    <a:lumMod val="75000"/>
                    <a:lumOff val="25000"/>
                  </a:srgbClr>
                </a:solidFill>
              </a:rPr>
              <a:t>Maintain existing SB &amp; NB horizontal alignments</a:t>
            </a:r>
          </a:p>
          <a:p>
            <a:pPr lvl="0">
              <a:buClr>
                <a:srgbClr val="9BA8B7"/>
              </a:buClr>
              <a:buFont typeface="Wingdings" panose="05000000000000000000" pitchFamily="2" charset="2"/>
              <a:buChar char="§"/>
            </a:pPr>
            <a:r>
              <a:rPr lang="en-US" sz="3200" dirty="0" smtClean="0">
                <a:solidFill>
                  <a:srgbClr val="000000">
                    <a:lumMod val="75000"/>
                    <a:lumOff val="25000"/>
                  </a:srgbClr>
                </a:solidFill>
              </a:rPr>
              <a:t>Maintain existing median width</a:t>
            </a:r>
          </a:p>
          <a:p>
            <a:pPr lvl="0">
              <a:buClr>
                <a:srgbClr val="9BA8B7"/>
              </a:buClr>
              <a:buFont typeface="Wingdings" panose="05000000000000000000" pitchFamily="2" charset="2"/>
              <a:buChar char="§"/>
            </a:pPr>
            <a:r>
              <a:rPr lang="en-US" sz="3200" dirty="0" smtClean="0">
                <a:solidFill>
                  <a:srgbClr val="000000">
                    <a:lumMod val="75000"/>
                    <a:lumOff val="25000"/>
                  </a:srgbClr>
                </a:solidFill>
              </a:rPr>
              <a:t>Provide adequate </a:t>
            </a:r>
            <a:r>
              <a:rPr lang="en-US" sz="3200" dirty="0" err="1" smtClean="0">
                <a:solidFill>
                  <a:srgbClr val="000000">
                    <a:lumMod val="75000"/>
                    <a:lumOff val="25000"/>
                  </a:srgbClr>
                </a:solidFill>
              </a:rPr>
              <a:t>travelway</a:t>
            </a:r>
            <a:r>
              <a:rPr lang="en-US" sz="3200" dirty="0" smtClean="0">
                <a:solidFill>
                  <a:srgbClr val="000000">
                    <a:lumMod val="75000"/>
                    <a:lumOff val="25000"/>
                  </a:srgbClr>
                </a:solidFill>
              </a:rPr>
              <a:t> &amp; shoulder widths</a:t>
            </a:r>
          </a:p>
          <a:p>
            <a:pPr lvl="0">
              <a:buClr>
                <a:srgbClr val="9BA8B7"/>
              </a:buClr>
              <a:buFont typeface="Wingdings" panose="05000000000000000000" pitchFamily="2" charset="2"/>
              <a:buChar char="§"/>
            </a:pPr>
            <a:r>
              <a:rPr lang="en-US" sz="3200" dirty="0" smtClean="0">
                <a:solidFill>
                  <a:srgbClr val="000000">
                    <a:lumMod val="75000"/>
                    <a:lumOff val="25000"/>
                  </a:srgbClr>
                </a:solidFill>
              </a:rPr>
              <a:t>Provide traffic safety countermeasures (pavement markings, rumble strips, 4’ paved shoulders, etc.)</a:t>
            </a:r>
          </a:p>
          <a:p>
            <a:pPr lvl="0">
              <a:buClr>
                <a:srgbClr val="9BA8B7"/>
              </a:buClr>
              <a:buFont typeface="Wingdings" panose="05000000000000000000" pitchFamily="2" charset="2"/>
              <a:buChar char="§"/>
            </a:pPr>
            <a:r>
              <a:rPr lang="en-US" sz="3200" dirty="0" smtClean="0">
                <a:solidFill>
                  <a:srgbClr val="000000">
                    <a:lumMod val="75000"/>
                    <a:lumOff val="25000"/>
                  </a:srgbClr>
                </a:solidFill>
              </a:rPr>
              <a:t>4’ paved shoulders to close gap (MP 27.8 to MP 29.2)</a:t>
            </a:r>
          </a:p>
          <a:p>
            <a:pPr lvl="0">
              <a:buClr>
                <a:srgbClr val="9BA8B7"/>
              </a:buClr>
              <a:buFont typeface="Wingdings" panose="05000000000000000000" pitchFamily="2" charset="2"/>
              <a:buChar char="§"/>
            </a:pPr>
            <a:endParaRPr lang="en-US" sz="3200" dirty="0" smtClean="0">
              <a:solidFill>
                <a:srgbClr val="000000">
                  <a:lumMod val="75000"/>
                  <a:lumOff val="25000"/>
                </a:srgbClr>
              </a:solidFill>
            </a:endParaRPr>
          </a:p>
          <a:p>
            <a:pPr lvl="0">
              <a:buClr>
                <a:srgbClr val="9BA8B7"/>
              </a:buClr>
              <a:buFont typeface="Wingdings" panose="05000000000000000000" pitchFamily="2" charset="2"/>
              <a:buChar char="§"/>
            </a:pPr>
            <a:endParaRPr lang="en-US" sz="3200" dirty="0">
              <a:solidFill>
                <a:srgbClr val="000000">
                  <a:lumMod val="75000"/>
                  <a:lumOff val="25000"/>
                </a:srgbClr>
              </a:solidFill>
            </a:endParaRPr>
          </a:p>
          <a:p>
            <a:pPr marL="0" indent="0">
              <a:buNone/>
            </a:pPr>
            <a:endParaRPr lang="en-US" dirty="0"/>
          </a:p>
        </p:txBody>
      </p:sp>
    </p:spTree>
    <p:extLst>
      <p:ext uri="{BB962C8B-B14F-4D97-AF65-F5344CB8AC3E}">
        <p14:creationId xmlns:p14="http://schemas.microsoft.com/office/powerpoint/2010/main" val="315809523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166287"/>
            <a:ext cx="10058400" cy="1450757"/>
          </a:xfrm>
        </p:spPr>
        <p:txBody>
          <a:bodyPr/>
          <a:lstStyle/>
          <a:p>
            <a:r>
              <a:rPr lang="en-US" dirty="0" err="1" smtClean="0"/>
              <a:t>Geotech</a:t>
            </a:r>
            <a:endParaRPr lang="en-US" dirty="0"/>
          </a:p>
        </p:txBody>
      </p:sp>
      <p:sp>
        <p:nvSpPr>
          <p:cNvPr id="3" name="Content Placeholder 2"/>
          <p:cNvSpPr>
            <a:spLocks noGrp="1"/>
          </p:cNvSpPr>
          <p:nvPr>
            <p:ph idx="1"/>
          </p:nvPr>
        </p:nvSpPr>
        <p:spPr/>
        <p:txBody>
          <a:bodyPr/>
          <a:lstStyle/>
          <a:p>
            <a:pPr>
              <a:buFont typeface="Wingdings" panose="05000000000000000000" pitchFamily="2" charset="2"/>
              <a:buChar char="§"/>
            </a:pPr>
            <a:r>
              <a:rPr lang="en-US" dirty="0" smtClean="0"/>
              <a:t> </a:t>
            </a:r>
            <a:r>
              <a:rPr lang="en-US" dirty="0" smtClean="0"/>
              <a:t>Final </a:t>
            </a:r>
            <a:r>
              <a:rPr lang="en-US" dirty="0" smtClean="0"/>
              <a:t>Bridge and Roadway Geotechnical Engineerin</a:t>
            </a:r>
            <a:r>
              <a:rPr lang="en-US" dirty="0" smtClean="0"/>
              <a:t>g Reports completed in 2016 and 2017 for southbound bridge.  Reports will be provided.</a:t>
            </a:r>
          </a:p>
          <a:p>
            <a:pPr>
              <a:buFont typeface="Wingdings" panose="05000000000000000000" pitchFamily="2" charset="2"/>
              <a:buChar char="§"/>
            </a:pPr>
            <a:r>
              <a:rPr lang="en-US" dirty="0" smtClean="0"/>
              <a:t>Additional subsurface investigation being performed for northbound bridge including SPT borings and CPT soundings.  Geotechnical Subsurface Data Report (GSDR) and Geotechnical Baseline Report (GBLR) will be provided to include previous and new information.</a:t>
            </a:r>
            <a:endParaRPr lang="en-US" dirty="0"/>
          </a:p>
        </p:txBody>
      </p:sp>
    </p:spTree>
    <p:extLst>
      <p:ext uri="{BB962C8B-B14F-4D97-AF65-F5344CB8AC3E}">
        <p14:creationId xmlns:p14="http://schemas.microsoft.com/office/powerpoint/2010/main" val="287610500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480913"/>
            <a:ext cx="10058400" cy="719237"/>
          </a:xfrm>
        </p:spPr>
        <p:txBody>
          <a:bodyPr>
            <a:normAutofit fontScale="90000"/>
          </a:bodyPr>
          <a:lstStyle/>
          <a:p>
            <a:r>
              <a:rPr lang="en-US" dirty="0" err="1" smtClean="0"/>
              <a:t>Geotech</a:t>
            </a:r>
            <a:endParaRPr lang="en-US" dirty="0"/>
          </a:p>
        </p:txBody>
      </p:sp>
      <p:graphicFrame>
        <p:nvGraphicFramePr>
          <p:cNvPr id="8" name="Content Placeholder 7"/>
          <p:cNvGraphicFramePr>
            <a:graphicFrameLocks noGrp="1" noChangeAspect="1"/>
          </p:cNvGraphicFramePr>
          <p:nvPr>
            <p:ph idx="1"/>
            <p:extLst>
              <p:ext uri="{D42A27DB-BD31-4B8C-83A1-F6EECF244321}">
                <p14:modId xmlns:p14="http://schemas.microsoft.com/office/powerpoint/2010/main" val="2074746744"/>
              </p:ext>
            </p:extLst>
          </p:nvPr>
        </p:nvGraphicFramePr>
        <p:xfrm>
          <a:off x="1211580" y="1114305"/>
          <a:ext cx="9672370" cy="5274244"/>
        </p:xfrm>
        <a:graphic>
          <a:graphicData uri="http://schemas.openxmlformats.org/presentationml/2006/ole">
            <mc:AlternateContent xmlns:mc="http://schemas.openxmlformats.org/markup-compatibility/2006">
              <mc:Choice xmlns:v="urn:schemas-microsoft-com:vml" Requires="v">
                <p:oleObj spid="_x0000_s1028" name="Acrobat Document" r:id="rId3" imgW="11353512" imgH="6191008" progId="Acrobat.Document.2017">
                  <p:embed/>
                </p:oleObj>
              </mc:Choice>
              <mc:Fallback>
                <p:oleObj name="Acrobat Document" r:id="rId3" imgW="11353512" imgH="6191008" progId="Acrobat.Document.2017">
                  <p:embed/>
                  <p:pic>
                    <p:nvPicPr>
                      <p:cNvPr id="0" name=""/>
                      <p:cNvPicPr/>
                      <p:nvPr/>
                    </p:nvPicPr>
                    <p:blipFill>
                      <a:blip r:embed="rId4"/>
                      <a:stretch>
                        <a:fillRect/>
                      </a:stretch>
                    </p:blipFill>
                    <p:spPr>
                      <a:xfrm>
                        <a:off x="1211580" y="1114305"/>
                        <a:ext cx="9672370" cy="5274244"/>
                      </a:xfrm>
                      <a:prstGeom prst="rect">
                        <a:avLst/>
                      </a:prstGeom>
                    </p:spPr>
                  </p:pic>
                </p:oleObj>
              </mc:Fallback>
            </mc:AlternateContent>
          </a:graphicData>
        </a:graphic>
      </p:graphicFrame>
    </p:spTree>
    <p:extLst>
      <p:ext uri="{BB962C8B-B14F-4D97-AF65-F5344CB8AC3E}">
        <p14:creationId xmlns:p14="http://schemas.microsoft.com/office/powerpoint/2010/main" val="337950048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Environmental </a:t>
            </a:r>
            <a:endParaRPr lang="en-US" dirty="0"/>
          </a:p>
        </p:txBody>
      </p:sp>
      <p:sp>
        <p:nvSpPr>
          <p:cNvPr id="3" name="Content Placeholder 2"/>
          <p:cNvSpPr>
            <a:spLocks noGrp="1"/>
          </p:cNvSpPr>
          <p:nvPr>
            <p:ph idx="1"/>
          </p:nvPr>
        </p:nvSpPr>
        <p:spPr/>
        <p:txBody>
          <a:bodyPr/>
          <a:lstStyle/>
          <a:p>
            <a:pPr lvl="0">
              <a:buClr>
                <a:srgbClr val="9BA8B7"/>
              </a:buClr>
              <a:buFont typeface="Wingdings" panose="05000000000000000000" pitchFamily="2" charset="2"/>
              <a:buChar char="§"/>
            </a:pPr>
            <a:r>
              <a:rPr lang="en-US" sz="3200" dirty="0" smtClean="0">
                <a:solidFill>
                  <a:srgbClr val="000000">
                    <a:lumMod val="75000"/>
                    <a:lumOff val="25000"/>
                  </a:srgbClr>
                </a:solidFill>
              </a:rPr>
              <a:t>SCDOT will provide JD and </a:t>
            </a:r>
            <a:r>
              <a:rPr lang="en-US" sz="3200" dirty="0" err="1" smtClean="0">
                <a:solidFill>
                  <a:srgbClr val="000000">
                    <a:lumMod val="75000"/>
                    <a:lumOff val="25000"/>
                  </a:srgbClr>
                </a:solidFill>
              </a:rPr>
              <a:t>linework</a:t>
            </a:r>
            <a:r>
              <a:rPr lang="en-US" sz="3200" dirty="0" smtClean="0">
                <a:solidFill>
                  <a:srgbClr val="000000">
                    <a:lumMod val="75000"/>
                    <a:lumOff val="25000"/>
                  </a:srgbClr>
                </a:solidFill>
              </a:rPr>
              <a:t>.</a:t>
            </a:r>
          </a:p>
          <a:p>
            <a:pPr lvl="0">
              <a:buClr>
                <a:srgbClr val="9BA8B7"/>
              </a:buClr>
              <a:buFont typeface="Wingdings" panose="05000000000000000000" pitchFamily="2" charset="2"/>
              <a:buChar char="§"/>
            </a:pPr>
            <a:r>
              <a:rPr lang="en-US" sz="3200" dirty="0" smtClean="0">
                <a:solidFill>
                  <a:srgbClr val="000000">
                    <a:lumMod val="75000"/>
                    <a:lumOff val="25000"/>
                  </a:srgbClr>
                </a:solidFill>
              </a:rPr>
              <a:t>Programmatic CE in process.</a:t>
            </a:r>
            <a:endParaRPr lang="en-US" sz="3200" dirty="0">
              <a:solidFill>
                <a:srgbClr val="000000">
                  <a:lumMod val="75000"/>
                  <a:lumOff val="25000"/>
                </a:srgbClr>
              </a:solidFill>
            </a:endParaRPr>
          </a:p>
          <a:p>
            <a:pPr lvl="0">
              <a:buClr>
                <a:srgbClr val="9BA8B7"/>
              </a:buClr>
              <a:buFont typeface="Wingdings" panose="05000000000000000000" pitchFamily="2" charset="2"/>
              <a:buChar char="§"/>
            </a:pPr>
            <a:r>
              <a:rPr lang="en-US" sz="3200" dirty="0" smtClean="0">
                <a:solidFill>
                  <a:srgbClr val="000000">
                    <a:lumMod val="75000"/>
                    <a:lumOff val="25000"/>
                  </a:srgbClr>
                </a:solidFill>
              </a:rPr>
              <a:t>General Permit is anticipated. Use JD info to prepare.</a:t>
            </a:r>
          </a:p>
          <a:p>
            <a:pPr lvl="0">
              <a:buClr>
                <a:srgbClr val="9BA8B7"/>
              </a:buClr>
              <a:buFont typeface="Wingdings" panose="05000000000000000000" pitchFamily="2" charset="2"/>
              <a:buChar char="§"/>
            </a:pPr>
            <a:r>
              <a:rPr lang="en-US" sz="3200" dirty="0" smtClean="0">
                <a:solidFill>
                  <a:srgbClr val="000000">
                    <a:lumMod val="75000"/>
                    <a:lumOff val="25000"/>
                  </a:srgbClr>
                </a:solidFill>
              </a:rPr>
              <a:t>Account for utility relocation impacts if necessary.</a:t>
            </a:r>
          </a:p>
          <a:p>
            <a:pPr lvl="0">
              <a:buClr>
                <a:srgbClr val="9BA8B7"/>
              </a:buClr>
              <a:buFont typeface="Wingdings" panose="05000000000000000000" pitchFamily="2" charset="2"/>
              <a:buChar char="§"/>
            </a:pPr>
            <a:endParaRPr lang="en-US" sz="3200" dirty="0">
              <a:solidFill>
                <a:srgbClr val="000000">
                  <a:lumMod val="75000"/>
                  <a:lumOff val="25000"/>
                </a:srgbClr>
              </a:solidFill>
            </a:endParaRPr>
          </a:p>
          <a:p>
            <a:endParaRPr lang="en-US" dirty="0"/>
          </a:p>
        </p:txBody>
      </p:sp>
    </p:spTree>
    <p:extLst>
      <p:ext uri="{BB962C8B-B14F-4D97-AF65-F5344CB8AC3E}">
        <p14:creationId xmlns:p14="http://schemas.microsoft.com/office/powerpoint/2010/main" val="4169943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Anticipated Project Schedule</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4216213875"/>
              </p:ext>
            </p:extLst>
          </p:nvPr>
        </p:nvGraphicFramePr>
        <p:xfrm>
          <a:off x="1097280" y="2108201"/>
          <a:ext cx="10058400" cy="37608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6" name="Picture 2" descr="question mark - Wiktionary"/>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32369" y="2443787"/>
            <a:ext cx="1084529" cy="10845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292202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Budget </a:t>
            </a:r>
            <a:endParaRPr lang="en-US" dirty="0"/>
          </a:p>
        </p:txBody>
      </p:sp>
      <p:sp>
        <p:nvSpPr>
          <p:cNvPr id="3" name="Content Placeholder 2"/>
          <p:cNvSpPr>
            <a:spLocks noGrp="1"/>
          </p:cNvSpPr>
          <p:nvPr>
            <p:ph idx="1"/>
          </p:nvPr>
        </p:nvSpPr>
        <p:spPr/>
        <p:txBody>
          <a:bodyPr/>
          <a:lstStyle/>
          <a:p>
            <a:pPr>
              <a:buFont typeface="Wingdings" panose="05000000000000000000" pitchFamily="2" charset="2"/>
              <a:buChar char="§"/>
            </a:pPr>
            <a:r>
              <a:rPr lang="en-US" sz="3200" dirty="0" smtClean="0"/>
              <a:t>$22.7 M approved in the STIP</a:t>
            </a:r>
          </a:p>
          <a:p>
            <a:pPr>
              <a:buFont typeface="Wingdings" panose="05000000000000000000" pitchFamily="2" charset="2"/>
              <a:buChar char="§"/>
            </a:pPr>
            <a:endParaRPr lang="en-US" sz="3200" dirty="0" smtClean="0"/>
          </a:p>
          <a:p>
            <a:pPr lvl="1">
              <a:buFont typeface="Wingdings" panose="05000000000000000000" pitchFamily="2" charset="2"/>
              <a:buChar char="§"/>
            </a:pPr>
            <a:endParaRPr lang="en-US" dirty="0" smtClean="0"/>
          </a:p>
        </p:txBody>
      </p:sp>
    </p:spTree>
    <p:extLst>
      <p:ext uri="{BB962C8B-B14F-4D97-AF65-F5344CB8AC3E}">
        <p14:creationId xmlns:p14="http://schemas.microsoft.com/office/powerpoint/2010/main" val="330663265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Anticipated Project Information</a:t>
            </a:r>
            <a:endParaRPr lang="en-US" dirty="0"/>
          </a:p>
        </p:txBody>
      </p:sp>
      <p:sp>
        <p:nvSpPr>
          <p:cNvPr id="3" name="Content Placeholder 2"/>
          <p:cNvSpPr>
            <a:spLocks noGrp="1"/>
          </p:cNvSpPr>
          <p:nvPr>
            <p:ph sz="half" idx="1"/>
          </p:nvPr>
        </p:nvSpPr>
        <p:spPr>
          <a:xfrm>
            <a:off x="928838" y="2120900"/>
            <a:ext cx="4639736" cy="3748193"/>
          </a:xfrm>
        </p:spPr>
        <p:txBody>
          <a:bodyPr>
            <a:normAutofit fontScale="92500" lnSpcReduction="20000"/>
          </a:bodyPr>
          <a:lstStyle/>
          <a:p>
            <a:pPr>
              <a:buFont typeface="Wingdings" panose="05000000000000000000" pitchFamily="2" charset="2"/>
              <a:buChar char="§"/>
            </a:pPr>
            <a:r>
              <a:rPr lang="en-US" sz="3200" dirty="0" smtClean="0"/>
              <a:t>Survey</a:t>
            </a:r>
          </a:p>
          <a:p>
            <a:pPr>
              <a:buFont typeface="Wingdings" panose="05000000000000000000" pitchFamily="2" charset="2"/>
              <a:buChar char="§"/>
            </a:pPr>
            <a:r>
              <a:rPr lang="en-US" sz="3200" dirty="0" smtClean="0"/>
              <a:t>Hazardous Materials</a:t>
            </a:r>
          </a:p>
          <a:p>
            <a:pPr>
              <a:buFont typeface="Wingdings" panose="05000000000000000000" pitchFamily="2" charset="2"/>
              <a:buChar char="§"/>
            </a:pPr>
            <a:r>
              <a:rPr lang="en-US" sz="3200" dirty="0" smtClean="0"/>
              <a:t>Hydrology </a:t>
            </a:r>
          </a:p>
          <a:p>
            <a:pPr lvl="1">
              <a:buFont typeface="Wingdings" panose="05000000000000000000" pitchFamily="2" charset="2"/>
              <a:buChar char="§"/>
            </a:pPr>
            <a:r>
              <a:rPr lang="en-US" sz="3000" dirty="0" smtClean="0"/>
              <a:t>2017 Report</a:t>
            </a:r>
          </a:p>
          <a:p>
            <a:pPr>
              <a:buFont typeface="Wingdings" panose="05000000000000000000" pitchFamily="2" charset="2"/>
              <a:buChar char="§"/>
            </a:pPr>
            <a:r>
              <a:rPr lang="en-US" sz="3200" dirty="0" smtClean="0"/>
              <a:t>Structures</a:t>
            </a:r>
          </a:p>
          <a:p>
            <a:pPr lvl="1">
              <a:buFont typeface="Wingdings" panose="05000000000000000000" pitchFamily="2" charset="2"/>
              <a:buChar char="§"/>
            </a:pPr>
            <a:r>
              <a:rPr lang="en-US" sz="3000" dirty="0" smtClean="0"/>
              <a:t>SI&amp;A sheets</a:t>
            </a:r>
          </a:p>
          <a:p>
            <a:pPr lvl="1">
              <a:buFont typeface="Wingdings" panose="05000000000000000000" pitchFamily="2" charset="2"/>
              <a:buChar char="§"/>
            </a:pPr>
            <a:r>
              <a:rPr lang="en-US" sz="3000" dirty="0" smtClean="0"/>
              <a:t>Plans Let in 2017</a:t>
            </a:r>
          </a:p>
          <a:p>
            <a:pPr marL="201168" lvl="1" indent="0">
              <a:buNone/>
            </a:pPr>
            <a:endParaRPr lang="en-US" sz="3000" dirty="0" smtClean="0"/>
          </a:p>
          <a:p>
            <a:pPr lvl="1">
              <a:buFont typeface="Wingdings" panose="05000000000000000000" pitchFamily="2" charset="2"/>
              <a:buChar char="§"/>
            </a:pPr>
            <a:endParaRPr lang="en-US" sz="3000" dirty="0" smtClean="0"/>
          </a:p>
          <a:p>
            <a:pPr>
              <a:buFont typeface="Wingdings" panose="05000000000000000000" pitchFamily="2" charset="2"/>
              <a:buChar char="§"/>
            </a:pPr>
            <a:endParaRPr lang="en-US" sz="3200" dirty="0" smtClean="0"/>
          </a:p>
          <a:p>
            <a:pPr marL="201168" lvl="1" indent="0">
              <a:buNone/>
            </a:pPr>
            <a:endParaRPr lang="en-US" sz="3000" dirty="0" smtClean="0"/>
          </a:p>
          <a:p>
            <a:pPr>
              <a:buFont typeface="Wingdings" panose="05000000000000000000" pitchFamily="2" charset="2"/>
              <a:buChar char="§"/>
            </a:pPr>
            <a:endParaRPr lang="en-US" sz="3200" dirty="0" smtClean="0"/>
          </a:p>
          <a:p>
            <a:pPr>
              <a:buFont typeface="Wingdings" panose="05000000000000000000" pitchFamily="2" charset="2"/>
              <a:buChar char="§"/>
            </a:pPr>
            <a:endParaRPr lang="en-US" sz="3200" dirty="0" smtClean="0"/>
          </a:p>
          <a:p>
            <a:pPr lvl="1">
              <a:buFont typeface="Wingdings" panose="05000000000000000000" pitchFamily="2" charset="2"/>
              <a:buChar char="§"/>
            </a:pPr>
            <a:endParaRPr lang="en-US" dirty="0" smtClean="0"/>
          </a:p>
        </p:txBody>
      </p:sp>
      <p:sp>
        <p:nvSpPr>
          <p:cNvPr id="4" name="Content Placeholder 3"/>
          <p:cNvSpPr>
            <a:spLocks noGrp="1"/>
          </p:cNvSpPr>
          <p:nvPr>
            <p:ph sz="half" idx="2"/>
          </p:nvPr>
        </p:nvSpPr>
        <p:spPr/>
        <p:txBody>
          <a:bodyPr>
            <a:normAutofit fontScale="92500" lnSpcReduction="20000"/>
          </a:bodyPr>
          <a:lstStyle/>
          <a:p>
            <a:pPr>
              <a:lnSpc>
                <a:spcPct val="120000"/>
              </a:lnSpc>
              <a:buFont typeface="Wingdings" panose="05000000000000000000" pitchFamily="2" charset="2"/>
              <a:buChar char="§"/>
            </a:pPr>
            <a:r>
              <a:rPr lang="en-US" sz="3200" dirty="0" smtClean="0"/>
              <a:t>Utilities</a:t>
            </a:r>
          </a:p>
          <a:p>
            <a:pPr>
              <a:lnSpc>
                <a:spcPct val="120000"/>
              </a:lnSpc>
              <a:buFont typeface="Wingdings" panose="05000000000000000000" pitchFamily="2" charset="2"/>
              <a:buChar char="§"/>
            </a:pPr>
            <a:r>
              <a:rPr lang="en-US" sz="3200" dirty="0" smtClean="0"/>
              <a:t>Environmental</a:t>
            </a:r>
          </a:p>
          <a:p>
            <a:pPr lvl="1">
              <a:lnSpc>
                <a:spcPct val="120000"/>
              </a:lnSpc>
              <a:buFont typeface="Wingdings" panose="05000000000000000000" pitchFamily="2" charset="2"/>
              <a:buChar char="§"/>
            </a:pPr>
            <a:r>
              <a:rPr lang="en-US" sz="3000" dirty="0" smtClean="0"/>
              <a:t>JD and line work for wetlands</a:t>
            </a:r>
          </a:p>
          <a:p>
            <a:pPr>
              <a:lnSpc>
                <a:spcPct val="120000"/>
              </a:lnSpc>
              <a:buFont typeface="Wingdings" panose="05000000000000000000" pitchFamily="2" charset="2"/>
              <a:buChar char="§"/>
            </a:pPr>
            <a:r>
              <a:rPr lang="en-US" sz="3200" dirty="0" err="1" smtClean="0"/>
              <a:t>Geotech</a:t>
            </a:r>
            <a:endParaRPr lang="en-US" sz="3200" dirty="0" smtClean="0"/>
          </a:p>
          <a:p>
            <a:pPr lvl="1">
              <a:lnSpc>
                <a:spcPct val="120000"/>
              </a:lnSpc>
              <a:buFont typeface="Wingdings" panose="05000000000000000000" pitchFamily="2" charset="2"/>
              <a:buChar char="§"/>
            </a:pPr>
            <a:r>
              <a:rPr lang="en-US" sz="3000" dirty="0" smtClean="0"/>
              <a:t> 2017 Report</a:t>
            </a:r>
            <a:endParaRPr lang="en-US" sz="3000" dirty="0"/>
          </a:p>
        </p:txBody>
      </p:sp>
    </p:spTree>
    <p:extLst>
      <p:ext uri="{BB962C8B-B14F-4D97-AF65-F5344CB8AC3E}">
        <p14:creationId xmlns:p14="http://schemas.microsoft.com/office/powerpoint/2010/main" val="355974845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4294967295"/>
          </p:nvPr>
        </p:nvPicPr>
        <p:blipFill>
          <a:blip r:embed="rId3"/>
          <a:stretch>
            <a:fillRect/>
          </a:stretch>
        </p:blipFill>
        <p:spPr>
          <a:xfrm>
            <a:off x="1179095" y="84221"/>
            <a:ext cx="9791700" cy="6297613"/>
          </a:xfrm>
          <a:prstGeom prst="rect">
            <a:avLst/>
          </a:prstGeom>
        </p:spPr>
      </p:pic>
    </p:spTree>
    <p:extLst>
      <p:ext uri="{BB962C8B-B14F-4D97-AF65-F5344CB8AC3E}">
        <p14:creationId xmlns:p14="http://schemas.microsoft.com/office/powerpoint/2010/main" val="279143438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r>
              <a:rPr lang="en-US" dirty="0"/>
              <a:t>/ Discussion</a:t>
            </a:r>
          </a:p>
        </p:txBody>
      </p:sp>
    </p:spTree>
    <p:extLst>
      <p:ext uri="{BB962C8B-B14F-4D97-AF65-F5344CB8AC3E}">
        <p14:creationId xmlns:p14="http://schemas.microsoft.com/office/powerpoint/2010/main" val="288650987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58925" y="2663007"/>
            <a:ext cx="9351538" cy="912400"/>
          </a:xfrm>
        </p:spPr>
        <p:txBody>
          <a:bodyPr/>
          <a:lstStyle/>
          <a:p>
            <a:pPr algn="ctr"/>
            <a:r>
              <a:rPr lang="en-US" sz="3200" dirty="0" smtClean="0"/>
              <a:t>Email: reynoldsbs@scdot.org</a:t>
            </a:r>
          </a:p>
          <a:p>
            <a:endParaRPr lang="en-US" dirty="0"/>
          </a:p>
        </p:txBody>
      </p:sp>
      <p:sp>
        <p:nvSpPr>
          <p:cNvPr id="4" name="Content Placeholder 2"/>
          <p:cNvSpPr txBox="1">
            <a:spLocks/>
          </p:cNvSpPr>
          <p:nvPr/>
        </p:nvSpPr>
        <p:spPr>
          <a:xfrm>
            <a:off x="-2192163" y="1048250"/>
            <a:ext cx="10058400" cy="3760891"/>
          </a:xfrm>
          <a:prstGeom prst="rect">
            <a:avLst/>
          </a:prstGeom>
        </p:spPr>
        <p:txBody>
          <a:bodyPr vert="horz" lIns="0" tIns="45720" rIns="0" bIns="45720" rtlCol="0">
            <a:normAutofit/>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r>
              <a:rPr lang="en-US" sz="4400" dirty="0" smtClean="0"/>
              <a:t>Feedback</a:t>
            </a:r>
          </a:p>
          <a:p>
            <a:endParaRPr lang="en-US" dirty="0"/>
          </a:p>
        </p:txBody>
      </p:sp>
    </p:spTree>
    <p:extLst>
      <p:ext uri="{BB962C8B-B14F-4D97-AF65-F5344CB8AC3E}">
        <p14:creationId xmlns:p14="http://schemas.microsoft.com/office/powerpoint/2010/main" val="13244173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Disclaimer</a:t>
            </a:r>
            <a:endParaRPr lang="en-US" dirty="0"/>
          </a:p>
        </p:txBody>
      </p:sp>
      <p:sp>
        <p:nvSpPr>
          <p:cNvPr id="3" name="Content Placeholder 2"/>
          <p:cNvSpPr>
            <a:spLocks noGrp="1"/>
          </p:cNvSpPr>
          <p:nvPr>
            <p:ph idx="1"/>
          </p:nvPr>
        </p:nvSpPr>
        <p:spPr/>
        <p:txBody>
          <a:bodyPr/>
          <a:lstStyle/>
          <a:p>
            <a:r>
              <a:rPr lang="en-US" sz="3200" dirty="0"/>
              <a:t>All information provided today is for information only, non-binding, does not constitute legal or other advice, and does not amend or form part of the Final Request for Proposals (RFP).</a:t>
            </a:r>
          </a:p>
          <a:p>
            <a:endParaRPr lang="en-US" dirty="0"/>
          </a:p>
        </p:txBody>
      </p:sp>
    </p:spTree>
    <p:extLst>
      <p:ext uri="{BB962C8B-B14F-4D97-AF65-F5344CB8AC3E}">
        <p14:creationId xmlns:p14="http://schemas.microsoft.com/office/powerpoint/2010/main" val="176350055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Purpose</a:t>
            </a:r>
            <a:endParaRPr lang="en-US" dirty="0"/>
          </a:p>
        </p:txBody>
      </p:sp>
      <p:sp>
        <p:nvSpPr>
          <p:cNvPr id="3" name="Content Placeholder 2"/>
          <p:cNvSpPr>
            <a:spLocks noGrp="1"/>
          </p:cNvSpPr>
          <p:nvPr>
            <p:ph idx="1"/>
          </p:nvPr>
        </p:nvSpPr>
        <p:spPr>
          <a:xfrm>
            <a:off x="1097280" y="2139023"/>
            <a:ext cx="10058399" cy="3974100"/>
          </a:xfrm>
        </p:spPr>
        <p:txBody>
          <a:bodyPr>
            <a:normAutofit/>
          </a:bodyPr>
          <a:lstStyle/>
          <a:p>
            <a:pPr>
              <a:buFont typeface="Wingdings" panose="05000000000000000000" pitchFamily="2" charset="2"/>
              <a:buChar char="§"/>
            </a:pPr>
            <a:r>
              <a:rPr lang="en-US" sz="3200" dirty="0" smtClean="0"/>
              <a:t>Provide Information</a:t>
            </a:r>
          </a:p>
          <a:p>
            <a:pPr>
              <a:buFont typeface="Wingdings" panose="05000000000000000000" pitchFamily="2" charset="2"/>
              <a:buChar char="§"/>
            </a:pPr>
            <a:r>
              <a:rPr lang="en-US" sz="3200" dirty="0" smtClean="0"/>
              <a:t>Get Feedback &amp; Answer Questions</a:t>
            </a:r>
          </a:p>
          <a:p>
            <a:pPr>
              <a:buFont typeface="Wingdings" panose="05000000000000000000" pitchFamily="2" charset="2"/>
              <a:buChar char="§"/>
            </a:pPr>
            <a:r>
              <a:rPr lang="en-US" sz="3200" dirty="0" smtClean="0"/>
              <a:t>Gauge Industry Interest &amp; Competition</a:t>
            </a:r>
            <a:endParaRPr lang="en-US" sz="3200" dirty="0"/>
          </a:p>
        </p:txBody>
      </p:sp>
    </p:spTree>
    <p:extLst>
      <p:ext uri="{BB962C8B-B14F-4D97-AF65-F5344CB8AC3E}">
        <p14:creationId xmlns:p14="http://schemas.microsoft.com/office/powerpoint/2010/main" val="12969541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idx="1"/>
          </p:nvPr>
        </p:nvSpPr>
        <p:spPr/>
        <p:txBody>
          <a:bodyPr/>
          <a:lstStyle/>
          <a:p>
            <a:pPr>
              <a:buFont typeface="Wingdings" panose="05000000000000000000" pitchFamily="2" charset="2"/>
              <a:buChar char="§"/>
            </a:pPr>
            <a:r>
              <a:rPr lang="en-US" sz="3200" dirty="0" smtClean="0"/>
              <a:t>Location/ Overview</a:t>
            </a:r>
          </a:p>
          <a:p>
            <a:pPr>
              <a:buFont typeface="Wingdings" panose="05000000000000000000" pitchFamily="2" charset="2"/>
              <a:buChar char="§"/>
            </a:pPr>
            <a:r>
              <a:rPr lang="en-US" sz="3200" dirty="0" smtClean="0"/>
              <a:t>Procurement Type</a:t>
            </a:r>
          </a:p>
          <a:p>
            <a:pPr>
              <a:buFont typeface="Wingdings" panose="05000000000000000000" pitchFamily="2" charset="2"/>
              <a:buChar char="§"/>
            </a:pPr>
            <a:r>
              <a:rPr lang="en-US" sz="3200" dirty="0" smtClean="0"/>
              <a:t>Scope of Work</a:t>
            </a:r>
          </a:p>
          <a:p>
            <a:pPr>
              <a:buFont typeface="Wingdings" panose="05000000000000000000" pitchFamily="2" charset="2"/>
              <a:buChar char="§"/>
            </a:pPr>
            <a:r>
              <a:rPr lang="en-US" sz="3200" dirty="0" smtClean="0"/>
              <a:t>Schedule</a:t>
            </a:r>
          </a:p>
          <a:p>
            <a:pPr>
              <a:buFont typeface="Wingdings" panose="05000000000000000000" pitchFamily="2" charset="2"/>
              <a:buChar char="§"/>
            </a:pPr>
            <a:r>
              <a:rPr lang="en-US" sz="3200" dirty="0" smtClean="0"/>
              <a:t>Q&amp;A</a:t>
            </a:r>
            <a:endParaRPr lang="en-US" sz="3200" dirty="0"/>
          </a:p>
        </p:txBody>
      </p:sp>
    </p:spTree>
    <p:extLst>
      <p:ext uri="{BB962C8B-B14F-4D97-AF65-F5344CB8AC3E}">
        <p14:creationId xmlns:p14="http://schemas.microsoft.com/office/powerpoint/2010/main" val="301884759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368796"/>
            <a:ext cx="10058400" cy="1450757"/>
          </a:xfrm>
        </p:spPr>
        <p:txBody>
          <a:bodyPr/>
          <a:lstStyle/>
          <a:p>
            <a:r>
              <a:rPr lang="en-US" dirty="0" smtClean="0"/>
              <a:t>Project Location</a:t>
            </a:r>
            <a:endParaRPr lang="en-US" dirty="0"/>
          </a:p>
        </p:txBody>
      </p:sp>
      <p:sp>
        <p:nvSpPr>
          <p:cNvPr id="3" name="Content Placeholder 2"/>
          <p:cNvSpPr>
            <a:spLocks noGrp="1"/>
          </p:cNvSpPr>
          <p:nvPr>
            <p:ph idx="1"/>
          </p:nvPr>
        </p:nvSpPr>
        <p:spPr>
          <a:xfrm>
            <a:off x="1179472" y="2015733"/>
            <a:ext cx="8530012" cy="3760891"/>
          </a:xfrm>
        </p:spPr>
        <p:txBody>
          <a:bodyPr/>
          <a:lstStyle/>
          <a:p>
            <a:pPr marL="0" indent="0">
              <a:buNone/>
            </a:pPr>
            <a:r>
              <a:rPr lang="en-US" dirty="0" smtClean="0"/>
              <a:t>Orangeburg County</a:t>
            </a:r>
          </a:p>
          <a:p>
            <a:pPr marL="0" indent="0">
              <a:buNone/>
            </a:pPr>
            <a:r>
              <a:rPr lang="en-US" dirty="0" smtClean="0"/>
              <a:t>Located about 5 miles East of the I-26 at US 301 Interchange and just a little over a mile west of the US 301 and US 176 Intersection.</a:t>
            </a:r>
            <a:endParaRPr lang="en-US" dirty="0"/>
          </a:p>
        </p:txBody>
      </p:sp>
      <p:pic>
        <p:nvPicPr>
          <p:cNvPr id="7" name="Picture 6"/>
          <p:cNvPicPr>
            <a:picLocks noChangeAspect="1"/>
          </p:cNvPicPr>
          <p:nvPr/>
        </p:nvPicPr>
        <p:blipFill>
          <a:blip r:embed="rId3"/>
          <a:stretch>
            <a:fillRect/>
          </a:stretch>
        </p:blipFill>
        <p:spPr>
          <a:xfrm>
            <a:off x="120316" y="3183494"/>
            <a:ext cx="8169444" cy="3276963"/>
          </a:xfrm>
          <a:prstGeom prst="rect">
            <a:avLst/>
          </a:prstGeom>
        </p:spPr>
      </p:pic>
      <p:pic>
        <p:nvPicPr>
          <p:cNvPr id="8" name="Picture 7"/>
          <p:cNvPicPr>
            <a:picLocks noChangeAspect="1"/>
          </p:cNvPicPr>
          <p:nvPr/>
        </p:nvPicPr>
        <p:blipFill>
          <a:blip r:embed="rId4"/>
          <a:stretch>
            <a:fillRect/>
          </a:stretch>
        </p:blipFill>
        <p:spPr>
          <a:xfrm>
            <a:off x="8422105" y="3183493"/>
            <a:ext cx="3623152" cy="3276963"/>
          </a:xfrm>
          <a:prstGeom prst="rect">
            <a:avLst/>
          </a:prstGeom>
        </p:spPr>
      </p:pic>
    </p:spTree>
    <p:extLst>
      <p:ext uri="{BB962C8B-B14F-4D97-AF65-F5344CB8AC3E}">
        <p14:creationId xmlns:p14="http://schemas.microsoft.com/office/powerpoint/2010/main" val="299177731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Anticipated Procurement Type</a:t>
            </a:r>
            <a:endParaRPr lang="en-US" dirty="0"/>
          </a:p>
        </p:txBody>
      </p:sp>
      <p:sp>
        <p:nvSpPr>
          <p:cNvPr id="3" name="Content Placeholder 2"/>
          <p:cNvSpPr>
            <a:spLocks noGrp="1"/>
          </p:cNvSpPr>
          <p:nvPr>
            <p:ph idx="1"/>
          </p:nvPr>
        </p:nvSpPr>
        <p:spPr/>
        <p:txBody>
          <a:bodyPr/>
          <a:lstStyle/>
          <a:p>
            <a:pPr>
              <a:buFont typeface="Wingdings" panose="05000000000000000000" pitchFamily="2" charset="2"/>
              <a:buChar char="§"/>
            </a:pPr>
            <a:r>
              <a:rPr lang="en-US" sz="3200" dirty="0" smtClean="0"/>
              <a:t>Two Phase Design-Build</a:t>
            </a:r>
          </a:p>
          <a:p>
            <a:pPr>
              <a:buFont typeface="Wingdings" panose="05000000000000000000" pitchFamily="2" charset="2"/>
              <a:buChar char="§"/>
            </a:pPr>
            <a:r>
              <a:rPr lang="en-US" sz="3200" dirty="0" smtClean="0"/>
              <a:t>ATC’s</a:t>
            </a:r>
          </a:p>
          <a:p>
            <a:pPr>
              <a:buFont typeface="Wingdings" panose="05000000000000000000" pitchFamily="2" charset="2"/>
              <a:buChar char="§"/>
            </a:pPr>
            <a:r>
              <a:rPr lang="en-US" sz="3200" dirty="0" smtClean="0"/>
              <a:t>Best Value </a:t>
            </a:r>
          </a:p>
          <a:p>
            <a:pPr>
              <a:buFont typeface="Wingdings" panose="05000000000000000000" pitchFamily="2" charset="2"/>
              <a:buChar char="§"/>
            </a:pPr>
            <a:r>
              <a:rPr lang="en-US" sz="3200" dirty="0" smtClean="0"/>
              <a:t>Weighted Criteria Formula</a:t>
            </a:r>
            <a:endParaRPr lang="en-US" dirty="0"/>
          </a:p>
        </p:txBody>
      </p:sp>
    </p:spTree>
    <p:extLst>
      <p:ext uri="{BB962C8B-B14F-4D97-AF65-F5344CB8AC3E}">
        <p14:creationId xmlns:p14="http://schemas.microsoft.com/office/powerpoint/2010/main" val="263294014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Anticipated Scope of Work </a:t>
            </a:r>
            <a:endParaRPr lang="en-US" dirty="0"/>
          </a:p>
        </p:txBody>
      </p:sp>
      <p:sp>
        <p:nvSpPr>
          <p:cNvPr id="3" name="Content Placeholder 2"/>
          <p:cNvSpPr>
            <a:spLocks noGrp="1"/>
          </p:cNvSpPr>
          <p:nvPr>
            <p:ph idx="1"/>
          </p:nvPr>
        </p:nvSpPr>
        <p:spPr/>
        <p:txBody>
          <a:bodyPr>
            <a:normAutofit/>
          </a:bodyPr>
          <a:lstStyle/>
          <a:p>
            <a:pPr>
              <a:buFont typeface="Wingdings" panose="05000000000000000000" pitchFamily="2" charset="2"/>
              <a:buChar char="§"/>
            </a:pPr>
            <a:r>
              <a:rPr lang="en-US" sz="3200" dirty="0" smtClean="0"/>
              <a:t>Replacement of the SB and NB Bridges</a:t>
            </a:r>
            <a:endParaRPr lang="en-US" sz="3200" dirty="0"/>
          </a:p>
        </p:txBody>
      </p:sp>
      <p:pic>
        <p:nvPicPr>
          <p:cNvPr id="6" name="Picture 5"/>
          <p:cNvPicPr>
            <a:picLocks noChangeAspect="1"/>
          </p:cNvPicPr>
          <p:nvPr/>
        </p:nvPicPr>
        <p:blipFill>
          <a:blip r:embed="rId3"/>
          <a:stretch>
            <a:fillRect/>
          </a:stretch>
        </p:blipFill>
        <p:spPr>
          <a:xfrm>
            <a:off x="231608" y="2840981"/>
            <a:ext cx="5339013" cy="3228984"/>
          </a:xfrm>
          <a:prstGeom prst="rect">
            <a:avLst/>
          </a:prstGeom>
        </p:spPr>
      </p:pic>
      <p:pic>
        <p:nvPicPr>
          <p:cNvPr id="7" name="Picture 6"/>
          <p:cNvPicPr>
            <a:picLocks noChangeAspect="1"/>
          </p:cNvPicPr>
          <p:nvPr/>
        </p:nvPicPr>
        <p:blipFill>
          <a:blip r:embed="rId4"/>
          <a:stretch>
            <a:fillRect/>
          </a:stretch>
        </p:blipFill>
        <p:spPr>
          <a:xfrm>
            <a:off x="5889012" y="2848266"/>
            <a:ext cx="5903740" cy="3228984"/>
          </a:xfrm>
          <a:prstGeom prst="rect">
            <a:avLst/>
          </a:prstGeom>
        </p:spPr>
      </p:pic>
      <p:sp>
        <p:nvSpPr>
          <p:cNvPr id="8" name="Rectangle 7"/>
          <p:cNvSpPr/>
          <p:nvPr/>
        </p:nvSpPr>
        <p:spPr>
          <a:xfrm>
            <a:off x="2589971" y="5492475"/>
            <a:ext cx="622285" cy="584775"/>
          </a:xfrm>
          <a:prstGeom prst="rect">
            <a:avLst/>
          </a:prstGeom>
          <a:noFill/>
        </p:spPr>
        <p:txBody>
          <a:bodyPr wrap="none" lIns="91440" tIns="45720" rIns="91440" bIns="45720">
            <a:spAutoFit/>
          </a:bodyPr>
          <a:lstStyle/>
          <a:p>
            <a:pPr algn="ctr"/>
            <a:r>
              <a:rPr lang="en-US" sz="3200" b="1" spc="50" dirty="0" smtClean="0">
                <a:ln w="9525" cmpd="sng">
                  <a:solidFill>
                    <a:schemeClr val="accent1"/>
                  </a:solidFill>
                  <a:prstDash val="solid"/>
                </a:ln>
                <a:solidFill>
                  <a:srgbClr val="70AD47">
                    <a:tint val="1000"/>
                  </a:srgbClr>
                </a:solidFill>
                <a:effectLst>
                  <a:glow rad="38100">
                    <a:schemeClr val="accent1">
                      <a:alpha val="40000"/>
                    </a:schemeClr>
                  </a:glow>
                </a:effectLst>
              </a:rPr>
              <a:t>SB</a:t>
            </a:r>
            <a:endParaRPr lang="en-US" sz="32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9" name="Rectangle 8"/>
          <p:cNvSpPr/>
          <p:nvPr/>
        </p:nvSpPr>
        <p:spPr>
          <a:xfrm>
            <a:off x="8491267" y="5492475"/>
            <a:ext cx="699230" cy="584775"/>
          </a:xfrm>
          <a:prstGeom prst="rect">
            <a:avLst/>
          </a:prstGeom>
        </p:spPr>
        <p:txBody>
          <a:bodyPr wrap="none">
            <a:spAutoFit/>
          </a:bodyPr>
          <a:lstStyle/>
          <a:p>
            <a:pPr algn="ctr"/>
            <a:r>
              <a:rPr lang="en-US" sz="3200" b="1" spc="50" dirty="0" smtClean="0">
                <a:ln w="9525" cmpd="sng">
                  <a:solidFill>
                    <a:schemeClr val="accent1"/>
                  </a:solidFill>
                  <a:prstDash val="solid"/>
                </a:ln>
                <a:solidFill>
                  <a:srgbClr val="70AD47">
                    <a:tint val="1000"/>
                  </a:srgbClr>
                </a:solidFill>
                <a:effectLst>
                  <a:glow rad="38100">
                    <a:schemeClr val="accent1">
                      <a:alpha val="40000"/>
                    </a:schemeClr>
                  </a:glow>
                </a:effectLst>
              </a:rPr>
              <a:t>NB</a:t>
            </a:r>
            <a:endParaRPr lang="en-US" sz="32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Tree>
    <p:extLst>
      <p:ext uri="{BB962C8B-B14F-4D97-AF65-F5344CB8AC3E}">
        <p14:creationId xmlns:p14="http://schemas.microsoft.com/office/powerpoint/2010/main" val="6118578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Anticipated Scope </a:t>
            </a:r>
            <a:r>
              <a:rPr lang="en-US" dirty="0"/>
              <a:t>of </a:t>
            </a:r>
            <a:r>
              <a:rPr lang="en-US" dirty="0" smtClean="0"/>
              <a:t>Work</a:t>
            </a:r>
            <a:endParaRPr lang="en-US" dirty="0"/>
          </a:p>
        </p:txBody>
      </p:sp>
      <p:sp>
        <p:nvSpPr>
          <p:cNvPr id="3" name="Content Placeholder 2"/>
          <p:cNvSpPr>
            <a:spLocks noGrp="1"/>
          </p:cNvSpPr>
          <p:nvPr>
            <p:ph idx="1"/>
          </p:nvPr>
        </p:nvSpPr>
        <p:spPr/>
        <p:txBody>
          <a:bodyPr>
            <a:normAutofit fontScale="92500" lnSpcReduction="20000"/>
          </a:bodyPr>
          <a:lstStyle/>
          <a:p>
            <a:pPr>
              <a:buFont typeface="Wingdings" panose="05000000000000000000" pitchFamily="2" charset="2"/>
              <a:buChar char="§"/>
            </a:pPr>
            <a:r>
              <a:rPr lang="en-US" sz="3200" dirty="0" smtClean="0"/>
              <a:t>Demo Existing Bridge Structures</a:t>
            </a:r>
          </a:p>
          <a:p>
            <a:pPr>
              <a:buFont typeface="Wingdings" panose="05000000000000000000" pitchFamily="2" charset="2"/>
              <a:buChar char="§"/>
            </a:pPr>
            <a:r>
              <a:rPr lang="en-US" sz="3200" dirty="0" smtClean="0"/>
              <a:t>Build New Bridge Structures</a:t>
            </a:r>
          </a:p>
          <a:p>
            <a:pPr>
              <a:buFont typeface="Wingdings" panose="05000000000000000000" pitchFamily="2" charset="2"/>
              <a:buChar char="§"/>
            </a:pPr>
            <a:r>
              <a:rPr lang="en-US" sz="3200" dirty="0" smtClean="0"/>
              <a:t>Maintain one lane of traffic in each direction during construction</a:t>
            </a:r>
          </a:p>
          <a:p>
            <a:pPr>
              <a:buFont typeface="Wingdings" panose="05000000000000000000" pitchFamily="2" charset="2"/>
              <a:buChar char="§"/>
            </a:pPr>
            <a:r>
              <a:rPr lang="en-US" sz="3200" dirty="0" smtClean="0"/>
              <a:t>Approach Roadways for New Structures</a:t>
            </a:r>
          </a:p>
          <a:p>
            <a:pPr>
              <a:buFont typeface="Wingdings" panose="05000000000000000000" pitchFamily="2" charset="2"/>
              <a:buChar char="§"/>
            </a:pPr>
            <a:r>
              <a:rPr lang="en-US" sz="3200" dirty="0" smtClean="0"/>
              <a:t>Safety Improvements along US 301 connecting up two adjacent Safety projects</a:t>
            </a:r>
            <a:endParaRPr lang="en-US" sz="3200" dirty="0"/>
          </a:p>
          <a:p>
            <a:pPr>
              <a:buFont typeface="Wingdings" panose="05000000000000000000" pitchFamily="2" charset="2"/>
              <a:buChar char="§"/>
            </a:pPr>
            <a:endParaRPr lang="en-US" sz="3200" dirty="0" smtClean="0"/>
          </a:p>
          <a:p>
            <a:pPr lvl="1">
              <a:buFont typeface="Wingdings" panose="05000000000000000000" pitchFamily="2" charset="2"/>
              <a:buChar char="§"/>
            </a:pPr>
            <a:endParaRPr lang="en-US" dirty="0" smtClean="0"/>
          </a:p>
        </p:txBody>
      </p:sp>
    </p:spTree>
    <p:extLst>
      <p:ext uri="{BB962C8B-B14F-4D97-AF65-F5344CB8AC3E}">
        <p14:creationId xmlns:p14="http://schemas.microsoft.com/office/powerpoint/2010/main" val="394627795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Structures</a:t>
            </a:r>
            <a:endParaRPr lang="en-US" dirty="0"/>
          </a:p>
        </p:txBody>
      </p:sp>
      <p:sp>
        <p:nvSpPr>
          <p:cNvPr id="3" name="Content Placeholder 2"/>
          <p:cNvSpPr>
            <a:spLocks noGrp="1"/>
          </p:cNvSpPr>
          <p:nvPr>
            <p:ph idx="1"/>
          </p:nvPr>
        </p:nvSpPr>
        <p:spPr/>
        <p:txBody>
          <a:bodyPr>
            <a:normAutofit lnSpcReduction="10000"/>
          </a:bodyPr>
          <a:lstStyle/>
          <a:p>
            <a:pPr marR="0" lvl="0">
              <a:buFont typeface="Wingdings" panose="05000000000000000000" pitchFamily="2" charset="2"/>
              <a:buChar char="§"/>
            </a:pPr>
            <a:r>
              <a:rPr lang="en-US" sz="3200" dirty="0"/>
              <a:t>Identical twin flat slab bridges over Four Hole Swamp</a:t>
            </a:r>
          </a:p>
          <a:p>
            <a:pPr marR="0" lvl="0">
              <a:buFont typeface="Wingdings" panose="05000000000000000000" pitchFamily="2" charset="2"/>
              <a:buChar char="§"/>
            </a:pPr>
            <a:r>
              <a:rPr lang="en-US" sz="3200" dirty="0"/>
              <a:t>Not replacing nearby structures over Indian Camp Branch</a:t>
            </a:r>
          </a:p>
          <a:p>
            <a:pPr marR="0" lvl="0">
              <a:buFont typeface="Wingdings" panose="05000000000000000000" pitchFamily="2" charset="2"/>
              <a:buChar char="§"/>
            </a:pPr>
            <a:r>
              <a:rPr lang="en-US" sz="3200" dirty="0"/>
              <a:t>Prescribed bent locations to avoid existing substructure &amp; line up bents</a:t>
            </a:r>
          </a:p>
          <a:p>
            <a:pPr marR="0" lvl="0">
              <a:buFont typeface="Wingdings" panose="05000000000000000000" pitchFamily="2" charset="2"/>
              <a:buChar char="§"/>
            </a:pPr>
            <a:r>
              <a:rPr lang="en-US" sz="3200" dirty="0"/>
              <a:t>30’ &amp; 40’ span lengths</a:t>
            </a:r>
          </a:p>
          <a:p>
            <a:pPr marR="0" lvl="0">
              <a:buFont typeface="Wingdings" panose="05000000000000000000" pitchFamily="2" charset="2"/>
              <a:buChar char="§"/>
            </a:pPr>
            <a:r>
              <a:rPr lang="en-US" sz="3200" dirty="0"/>
              <a:t>Driven precast piles anticipated substructure type</a:t>
            </a:r>
          </a:p>
          <a:p>
            <a:endParaRPr lang="en-US" dirty="0"/>
          </a:p>
        </p:txBody>
      </p:sp>
    </p:spTree>
    <p:extLst>
      <p:ext uri="{BB962C8B-B14F-4D97-AF65-F5344CB8AC3E}">
        <p14:creationId xmlns:p14="http://schemas.microsoft.com/office/powerpoint/2010/main" val="1672725086"/>
      </p:ext>
    </p:extLst>
  </p:cSld>
  <p:clrMapOvr>
    <a:masterClrMapping/>
  </p:clrMapOvr>
</p:sld>
</file>

<file path=ppt/theme/theme1.xml><?xml version="1.0" encoding="utf-8"?>
<a:theme xmlns:a="http://schemas.openxmlformats.org/drawingml/2006/main" name="1_RetrospectVTI">
  <a:themeElements>
    <a:clrScheme name="Custom 37">
      <a:dk1>
        <a:srgbClr val="000000"/>
      </a:dk1>
      <a:lt1>
        <a:srgbClr val="FFFFFF"/>
      </a:lt1>
      <a:dk2>
        <a:srgbClr val="4A5356"/>
      </a:dk2>
      <a:lt2>
        <a:srgbClr val="E8E3CE"/>
      </a:lt2>
      <a:accent1>
        <a:srgbClr val="9BA8B7"/>
      </a:accent1>
      <a:accent2>
        <a:srgbClr val="E6A02E"/>
      </a:accent2>
      <a:accent3>
        <a:srgbClr val="BF6A3B"/>
      </a:accent3>
      <a:accent4>
        <a:srgbClr val="92987A"/>
      </a:accent4>
      <a:accent5>
        <a:srgbClr val="857659"/>
      </a:accent5>
      <a:accent6>
        <a:srgbClr val="A0988C"/>
      </a:accent6>
      <a:hlink>
        <a:srgbClr val="00B0F0"/>
      </a:hlink>
      <a:folHlink>
        <a:srgbClr val="738F97"/>
      </a:folHlink>
    </a:clrScheme>
    <a:fontScheme name="Retrospect">
      <a:majorFont>
        <a:latin typeface="Bookman Old Style"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TWO.pptx" id="{769520F8-BFE5-4C8C-A7AA-375C025A91CE}" vid="{AEAFD717-D3C8-4034-8F7E-D5220B0CCEB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Urban monochrome</Template>
  <TotalTime>0</TotalTime>
  <Words>464</Words>
  <Application>Microsoft Office PowerPoint</Application>
  <PresentationFormat>Widescreen</PresentationFormat>
  <Paragraphs>98</Paragraphs>
  <Slides>19</Slides>
  <Notes>9</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19</vt:i4>
      </vt:variant>
    </vt:vector>
  </HeadingPairs>
  <TitlesOfParts>
    <vt:vector size="25" baseType="lpstr">
      <vt:lpstr>Bookman Old Style</vt:lpstr>
      <vt:lpstr>Calibri</vt:lpstr>
      <vt:lpstr>Franklin Gothic Book</vt:lpstr>
      <vt:lpstr>Wingdings</vt:lpstr>
      <vt:lpstr>1_RetrospectVTI</vt:lpstr>
      <vt:lpstr>Adobe Acrobat Document</vt:lpstr>
      <vt:lpstr> US 301 over four hole swamp   </vt:lpstr>
      <vt:lpstr>Disclaimer</vt:lpstr>
      <vt:lpstr>Purpose</vt:lpstr>
      <vt:lpstr>Agenda</vt:lpstr>
      <vt:lpstr>Project Location</vt:lpstr>
      <vt:lpstr>Anticipated Procurement Type</vt:lpstr>
      <vt:lpstr>Anticipated Scope of Work </vt:lpstr>
      <vt:lpstr>Anticipated Scope of Work</vt:lpstr>
      <vt:lpstr>Structures</vt:lpstr>
      <vt:lpstr>Roadway</vt:lpstr>
      <vt:lpstr>Geotech</vt:lpstr>
      <vt:lpstr>Geotech</vt:lpstr>
      <vt:lpstr>Environmental </vt:lpstr>
      <vt:lpstr>Anticipated Project Schedule</vt:lpstr>
      <vt:lpstr>Project Budget </vt:lpstr>
      <vt:lpstr>Anticipated Project Information</vt:lpstr>
      <vt:lpstr>PowerPoint Presentation</vt:lpstr>
      <vt:lpstr>Questions/ Discussion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2021-02-25T17:38:25Z</dcterms:created>
  <dcterms:modified xsi:type="dcterms:W3CDTF">2022-03-03T17:39:42Z</dcterms:modified>
</cp:coreProperties>
</file>